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41"/>
  </p:notesMasterIdLst>
  <p:handoutMasterIdLst>
    <p:handoutMasterId r:id="rId42"/>
  </p:handoutMasterIdLst>
  <p:sldIdLst>
    <p:sldId id="257" r:id="rId3"/>
    <p:sldId id="355" r:id="rId4"/>
    <p:sldId id="362" r:id="rId5"/>
    <p:sldId id="324" r:id="rId6"/>
    <p:sldId id="354" r:id="rId7"/>
    <p:sldId id="368" r:id="rId8"/>
    <p:sldId id="363" r:id="rId9"/>
    <p:sldId id="374" r:id="rId10"/>
    <p:sldId id="326" r:id="rId11"/>
    <p:sldId id="345" r:id="rId12"/>
    <p:sldId id="329" r:id="rId13"/>
    <p:sldId id="364" r:id="rId14"/>
    <p:sldId id="330" r:id="rId15"/>
    <p:sldId id="340" r:id="rId16"/>
    <p:sldId id="333" r:id="rId17"/>
    <p:sldId id="375" r:id="rId18"/>
    <p:sldId id="343" r:id="rId19"/>
    <p:sldId id="332" r:id="rId20"/>
    <p:sldId id="334" r:id="rId21"/>
    <p:sldId id="341" r:id="rId22"/>
    <p:sldId id="376" r:id="rId23"/>
    <p:sldId id="339" r:id="rId24"/>
    <p:sldId id="336" r:id="rId25"/>
    <p:sldId id="337" r:id="rId26"/>
    <p:sldId id="325" r:id="rId27"/>
    <p:sldId id="367" r:id="rId28"/>
    <p:sldId id="360" r:id="rId29"/>
    <p:sldId id="351" r:id="rId30"/>
    <p:sldId id="348" r:id="rId31"/>
    <p:sldId id="349" r:id="rId32"/>
    <p:sldId id="342" r:id="rId33"/>
    <p:sldId id="377" r:id="rId34"/>
    <p:sldId id="344" r:id="rId35"/>
    <p:sldId id="371" r:id="rId36"/>
    <p:sldId id="365" r:id="rId37"/>
    <p:sldId id="372" r:id="rId38"/>
    <p:sldId id="373" r:id="rId39"/>
    <p:sldId id="28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DDCF8"/>
    <a:srgbClr val="00B0F0"/>
    <a:srgbClr val="617381"/>
    <a:srgbClr val="81817F"/>
    <a:srgbClr val="E3DBC8"/>
    <a:srgbClr val="0053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01" autoAdjust="0"/>
    <p:restoredTop sz="91711" autoAdjust="0"/>
  </p:normalViewPr>
  <p:slideViewPr>
    <p:cSldViewPr snapToGrid="0" snapToObjects="1">
      <p:cViewPr varScale="1">
        <p:scale>
          <a:sx n="63" d="100"/>
          <a:sy n="63" d="100"/>
        </p:scale>
        <p:origin x="18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152650-7A50-CF44-BA75-508102FB74D3}" type="datetimeFigureOut">
              <a:rPr lang="en-US" smtClean="0"/>
              <a:t>7/23/2018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A199A4-1A70-4B44-B906-1C9AB8A3D8E0}" type="slidenum">
              <a:rPr lang="en-US" smtClean="0"/>
              <a:t>‹#›</a:t>
            </a:fld>
            <a:endParaRPr lang="en-US"/>
          </a:p>
        </p:txBody>
      </p:sp>
    </p:spTree>
    <p:extLst>
      <p:ext uri="{BB962C8B-B14F-4D97-AF65-F5344CB8AC3E}">
        <p14:creationId xmlns:p14="http://schemas.microsoft.com/office/powerpoint/2010/main" val="835068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34ABE4-9E03-7844-9417-8D5B149B0765}" type="datetimeFigureOut">
              <a:rPr lang="en-US" smtClean="0"/>
              <a:t>7/23/2018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B30EFC-FF83-D84C-986D-30074B7ED35C}" type="slidenum">
              <a:rPr lang="en-US" smtClean="0"/>
              <a:t>‹#›</a:t>
            </a:fld>
            <a:endParaRPr lang="en-US"/>
          </a:p>
        </p:txBody>
      </p:sp>
    </p:spTree>
    <p:extLst>
      <p:ext uri="{BB962C8B-B14F-4D97-AF65-F5344CB8AC3E}">
        <p14:creationId xmlns:p14="http://schemas.microsoft.com/office/powerpoint/2010/main" val="38214202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B30EFC-FF83-D84C-986D-30074B7ED35C}" type="slidenum">
              <a:rPr lang="en-US" smtClean="0"/>
              <a:t>11</a:t>
            </a:fld>
            <a:endParaRPr lang="en-US"/>
          </a:p>
        </p:txBody>
      </p:sp>
    </p:spTree>
    <p:extLst>
      <p:ext uri="{BB962C8B-B14F-4D97-AF65-F5344CB8AC3E}">
        <p14:creationId xmlns:p14="http://schemas.microsoft.com/office/powerpoint/2010/main" val="160840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B30EFC-FF83-D84C-986D-30074B7ED35C}" type="slidenum">
              <a:rPr lang="en-US" smtClean="0"/>
              <a:t>14</a:t>
            </a:fld>
            <a:endParaRPr lang="en-US"/>
          </a:p>
        </p:txBody>
      </p:sp>
    </p:spTree>
    <p:extLst>
      <p:ext uri="{BB962C8B-B14F-4D97-AF65-F5344CB8AC3E}">
        <p14:creationId xmlns:p14="http://schemas.microsoft.com/office/powerpoint/2010/main" val="63769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0F43A7C-D316-084B-84B9-B1E85FBF6A84}"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171158877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F43A7C-D316-084B-84B9-B1E85FBF6A84}"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59290572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F43A7C-D316-084B-84B9-B1E85FBF6A84}"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188361643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627981A-67AC-AD4C-9DC8-6550036BBEAB}"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64655275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627981A-67AC-AD4C-9DC8-6550036BBEAB}"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226037449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27981A-67AC-AD4C-9DC8-6550036BBEAB}"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249970092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627981A-67AC-AD4C-9DC8-6550036BBEAB}"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337999386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627981A-67AC-AD4C-9DC8-6550036BBEAB}" type="datetimeFigureOut">
              <a:rPr lang="en-US" smtClean="0"/>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303597550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627981A-67AC-AD4C-9DC8-6550036BBEAB}" type="datetimeFigureOut">
              <a:rPr lang="en-US" smtClean="0"/>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299300768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7981A-67AC-AD4C-9DC8-6550036BBEAB}" type="datetimeFigureOut">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416582868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627981A-67AC-AD4C-9DC8-6550036BBEAB}"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311475376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F43A7C-D316-084B-84B9-B1E85FBF6A84}"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363275254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627981A-67AC-AD4C-9DC8-6550036BBEAB}"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194688521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627981A-67AC-AD4C-9DC8-6550036BBEAB}"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318799976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627981A-67AC-AD4C-9DC8-6550036BBEAB}"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63B8A-D2C7-694E-A0C0-51E0DE94A96F}" type="slidenum">
              <a:rPr lang="en-US" smtClean="0"/>
              <a:t>‹#›</a:t>
            </a:fld>
            <a:endParaRPr lang="en-US"/>
          </a:p>
        </p:txBody>
      </p:sp>
    </p:spTree>
    <p:extLst>
      <p:ext uri="{BB962C8B-B14F-4D97-AF65-F5344CB8AC3E}">
        <p14:creationId xmlns:p14="http://schemas.microsoft.com/office/powerpoint/2010/main" val="177525633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F43A7C-D316-084B-84B9-B1E85FBF6A84}"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30006212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0F43A7C-D316-084B-84B9-B1E85FBF6A84}"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137198682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0F43A7C-D316-084B-84B9-B1E85FBF6A84}" type="datetimeFigureOut">
              <a:rPr lang="en-US" smtClean="0"/>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336368799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0F43A7C-D316-084B-84B9-B1E85FBF6A84}" type="datetimeFigureOut">
              <a:rPr lang="en-US" smtClean="0"/>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356031958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43A7C-D316-084B-84B9-B1E85FBF6A84}" type="datetimeFigureOut">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60947598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0F43A7C-D316-084B-84B9-B1E85FBF6A84}"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109722569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0F43A7C-D316-084B-84B9-B1E85FBF6A84}"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55CAB-C145-BF41-9F33-E23C3EBD7B5C}" type="slidenum">
              <a:rPr lang="en-US" smtClean="0"/>
              <a:t>‹#›</a:t>
            </a:fld>
            <a:endParaRPr lang="en-US"/>
          </a:p>
        </p:txBody>
      </p:sp>
    </p:spTree>
    <p:extLst>
      <p:ext uri="{BB962C8B-B14F-4D97-AF65-F5344CB8AC3E}">
        <p14:creationId xmlns:p14="http://schemas.microsoft.com/office/powerpoint/2010/main" val="247111376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43A7C-D316-084B-84B9-B1E85FBF6A84}" type="datetimeFigureOut">
              <a:rPr lang="en-US" smtClean="0"/>
              <a:t>7/23/2018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55CAB-C145-BF41-9F33-E23C3EBD7B5C}" type="slidenum">
              <a:rPr lang="en-US" smtClean="0"/>
              <a:t>‹#›</a:t>
            </a:fld>
            <a:endParaRPr lang="en-US"/>
          </a:p>
        </p:txBody>
      </p:sp>
    </p:spTree>
    <p:extLst>
      <p:ext uri="{BB962C8B-B14F-4D97-AF65-F5344CB8AC3E}">
        <p14:creationId xmlns:p14="http://schemas.microsoft.com/office/powerpoint/2010/main" val="40962827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7981A-67AC-AD4C-9DC8-6550036BBEAB}" type="datetimeFigureOut">
              <a:rPr lang="en-US" smtClean="0"/>
              <a:t>7/23/2018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63B8A-D2C7-694E-A0C0-51E0DE94A96F}" type="slidenum">
              <a:rPr lang="en-US" smtClean="0"/>
              <a:t>‹#›</a:t>
            </a:fld>
            <a:endParaRPr lang="en-US"/>
          </a:p>
        </p:txBody>
      </p:sp>
    </p:spTree>
    <p:extLst>
      <p:ext uri="{BB962C8B-B14F-4D97-AF65-F5344CB8AC3E}">
        <p14:creationId xmlns:p14="http://schemas.microsoft.com/office/powerpoint/2010/main" val="37377892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batod.org.uk/information-category/deaf-education/policy-and-reforms/" TargetMode="External"/><Relationship Id="rId2" Type="http://schemas.openxmlformats.org/officeDocument/2006/relationships/hyperlink" Target="https://www.batod.org.uk/information-category/deaf-education/"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batod.org.uk/information-category/deaf-education/policy-and-reforms/" TargetMode="External"/><Relationship Id="rId2" Type="http://schemas.openxmlformats.org/officeDocument/2006/relationships/hyperlink" Target="https://www.batod.org.uk/information-category/deaf-education/"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atod.org.uk/index.php?id=/resources/exams/jcqregs1617.pdf"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viewweb.org.uk/exam_access/activities/ex_1_0.html" TargetMode="External"/><Relationship Id="rId7" Type="http://schemas.openxmlformats.org/officeDocument/2006/relationships/hyperlink" Target="https://viewweb.org.uk/exam_access/activities/ex_5_0.html" TargetMode="External"/><Relationship Id="rId2" Type="http://schemas.openxmlformats.org/officeDocument/2006/relationships/hyperlink" Target="https://viewweb.org.uk/exam_access/activities/ex_0_0.html" TargetMode="External"/><Relationship Id="rId1" Type="http://schemas.openxmlformats.org/officeDocument/2006/relationships/slideLayout" Target="../slideLayouts/slideLayout1.xml"/><Relationship Id="rId6" Type="http://schemas.openxmlformats.org/officeDocument/2006/relationships/hyperlink" Target="https://viewweb.org.uk/exam_access/activities/ex_4_0.html" TargetMode="External"/><Relationship Id="rId5" Type="http://schemas.openxmlformats.org/officeDocument/2006/relationships/hyperlink" Target="https://viewweb.org.uk/exam_access/activities/ex_3_0.html" TargetMode="External"/><Relationship Id="rId4" Type="http://schemas.openxmlformats.org/officeDocument/2006/relationships/hyperlink" Target="https://viewweb.org.uk/exam_access/activities/ex_2_0.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Access Arrangements</a:t>
            </a:r>
            <a:br>
              <a:rPr lang="en-US" dirty="0"/>
            </a:br>
            <a:r>
              <a:rPr lang="en-US" dirty="0">
                <a:solidFill>
                  <a:srgbClr val="0000FF"/>
                </a:solidFill>
              </a:rPr>
              <a:t>Current issues and developments</a:t>
            </a:r>
          </a:p>
        </p:txBody>
      </p:sp>
      <p:sp>
        <p:nvSpPr>
          <p:cNvPr id="3" name="Subtitle 2"/>
          <p:cNvSpPr>
            <a:spLocks noGrp="1"/>
          </p:cNvSpPr>
          <p:nvPr>
            <p:ph type="subTitle" idx="1"/>
          </p:nvPr>
        </p:nvSpPr>
        <p:spPr/>
        <p:txBody>
          <a:bodyPr>
            <a:normAutofit fontScale="85000" lnSpcReduction="20000"/>
          </a:bodyPr>
          <a:lstStyle/>
          <a:p>
            <a:r>
              <a:rPr lang="en-US" dirty="0">
                <a:solidFill>
                  <a:schemeClr val="tx1"/>
                </a:solidFill>
              </a:rPr>
              <a:t>BATOD East </a:t>
            </a:r>
          </a:p>
          <a:p>
            <a:r>
              <a:rPr lang="en-US" dirty="0">
                <a:solidFill>
                  <a:schemeClr val="tx1"/>
                </a:solidFill>
              </a:rPr>
              <a:t>4th July 2018</a:t>
            </a:r>
          </a:p>
          <a:p>
            <a:r>
              <a:rPr lang="en-US" dirty="0">
                <a:solidFill>
                  <a:schemeClr val="tx1"/>
                </a:solidFill>
              </a:rPr>
              <a:t>Paul Simpson</a:t>
            </a:r>
          </a:p>
          <a:p>
            <a:r>
              <a:rPr lang="en-US" dirty="0">
                <a:solidFill>
                  <a:schemeClr val="tx1"/>
                </a:solidFill>
              </a:rPr>
              <a:t>BATOD NEO</a:t>
            </a:r>
          </a:p>
          <a:p>
            <a:endParaRPr lang="en-US" dirty="0"/>
          </a:p>
        </p:txBody>
      </p:sp>
      <p:sp>
        <p:nvSpPr>
          <p:cNvPr id="5" name="Rectangle 4">
            <a:extLst>
              <a:ext uri="{FF2B5EF4-FFF2-40B4-BE49-F238E27FC236}">
                <a16:creationId xmlns:a16="http://schemas.microsoft.com/office/drawing/2014/main" id="{E77466F8-C248-4C47-A6D4-118ABC4F1E0D}"/>
              </a:ext>
            </a:extLst>
          </p:cNvPr>
          <p:cNvSpPr/>
          <p:nvPr/>
        </p:nvSpPr>
        <p:spPr>
          <a:xfrm>
            <a:off x="2286000" y="2321998"/>
            <a:ext cx="4572000" cy="2214004"/>
          </a:xfrm>
          <a:prstGeom prst="rect">
            <a:avLst/>
          </a:prstGeom>
        </p:spPr>
        <p:txBody>
          <a:bodyPr>
            <a:spAutoFit/>
          </a:bodyPr>
          <a:lstStyle/>
          <a:p>
            <a:pPr>
              <a:lnSpc>
                <a:spcPct val="107000"/>
              </a:lnSpc>
              <a:spcAft>
                <a:spcPts val="1000"/>
              </a:spcAft>
            </a:pPr>
            <a:r>
              <a:rPr lang="en-GB" sz="2000" dirty="0">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00"/>
              </a:spcAft>
            </a:pPr>
            <a:r>
              <a:rPr lang="en-GB" sz="2000"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7BCAAAF3-454D-4671-8FCA-B2EB66E565B2}"/>
              </a:ext>
            </a:extLst>
          </p:cNvPr>
          <p:cNvPicPr>
            <a:picLocks noChangeAspect="1"/>
          </p:cNvPicPr>
          <p:nvPr/>
        </p:nvPicPr>
        <p:blipFill>
          <a:blip r:embed="rId2"/>
          <a:stretch>
            <a:fillRect/>
          </a:stretch>
        </p:blipFill>
        <p:spPr>
          <a:xfrm>
            <a:off x="388256" y="250239"/>
            <a:ext cx="2386441" cy="1317315"/>
          </a:xfrm>
          <a:prstGeom prst="rect">
            <a:avLst/>
          </a:prstGeom>
        </p:spPr>
      </p:pic>
    </p:spTree>
    <p:extLst>
      <p:ext uri="{BB962C8B-B14F-4D97-AF65-F5344CB8AC3E}">
        <p14:creationId xmlns:p14="http://schemas.microsoft.com/office/powerpoint/2010/main" val="216851797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219518"/>
            <a:ext cx="3215640" cy="1143000"/>
          </a:xfrm>
        </p:spPr>
        <p:txBody>
          <a:bodyPr>
            <a:normAutofit fontScale="90000"/>
          </a:bodyPr>
          <a:lstStyle/>
          <a:p>
            <a:r>
              <a:rPr lang="en-GB" dirty="0"/>
              <a:t>NatSIP publication</a:t>
            </a:r>
          </a:p>
        </p:txBody>
      </p:sp>
      <p:pic>
        <p:nvPicPr>
          <p:cNvPr id="3" name="Picture 2">
            <a:extLst>
              <a:ext uri="{FF2B5EF4-FFF2-40B4-BE49-F238E27FC236}">
                <a16:creationId xmlns:a16="http://schemas.microsoft.com/office/drawing/2014/main" id="{1F7D6A7B-3376-48D2-BF70-3DB631540A39}"/>
              </a:ext>
            </a:extLst>
          </p:cNvPr>
          <p:cNvPicPr>
            <a:picLocks noChangeAspect="1"/>
          </p:cNvPicPr>
          <p:nvPr/>
        </p:nvPicPr>
        <p:blipFill>
          <a:blip r:embed="rId2"/>
          <a:stretch>
            <a:fillRect/>
          </a:stretch>
        </p:blipFill>
        <p:spPr>
          <a:xfrm>
            <a:off x="4232048" y="693057"/>
            <a:ext cx="4105275" cy="5181600"/>
          </a:xfrm>
          <a:prstGeom prst="rect">
            <a:avLst/>
          </a:prstGeom>
        </p:spPr>
      </p:pic>
      <p:pic>
        <p:nvPicPr>
          <p:cNvPr id="7" name="Picture 6">
            <a:extLst>
              <a:ext uri="{FF2B5EF4-FFF2-40B4-BE49-F238E27FC236}">
                <a16:creationId xmlns:a16="http://schemas.microsoft.com/office/drawing/2014/main" id="{3670255D-5B28-4C23-95AD-09A3EB1BAD14}"/>
              </a:ext>
            </a:extLst>
          </p:cNvPr>
          <p:cNvPicPr>
            <a:picLocks noChangeAspect="1"/>
          </p:cNvPicPr>
          <p:nvPr/>
        </p:nvPicPr>
        <p:blipFill>
          <a:blip r:embed="rId3"/>
          <a:stretch>
            <a:fillRect/>
          </a:stretch>
        </p:blipFill>
        <p:spPr>
          <a:xfrm>
            <a:off x="388256" y="5215999"/>
            <a:ext cx="2386441" cy="1317315"/>
          </a:xfrm>
          <a:prstGeom prst="rect">
            <a:avLst/>
          </a:prstGeom>
        </p:spPr>
      </p:pic>
    </p:spTree>
    <p:extLst>
      <p:ext uri="{BB962C8B-B14F-4D97-AF65-F5344CB8AC3E}">
        <p14:creationId xmlns:p14="http://schemas.microsoft.com/office/powerpoint/2010/main" val="3082417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9120" y="447016"/>
            <a:ext cx="7772400" cy="559558"/>
          </a:xfrm>
        </p:spPr>
        <p:txBody>
          <a:bodyPr>
            <a:normAutofit fontScale="90000"/>
          </a:bodyPr>
          <a:lstStyle/>
          <a:p>
            <a:r>
              <a:rPr lang="en-US" b="1" dirty="0">
                <a:solidFill>
                  <a:schemeClr val="bg1"/>
                </a:solidFill>
              </a:rPr>
              <a:t>Principles</a:t>
            </a:r>
          </a:p>
        </p:txBody>
      </p:sp>
      <p:sp>
        <p:nvSpPr>
          <p:cNvPr id="3" name="Subtitle 2"/>
          <p:cNvSpPr>
            <a:spLocks noGrp="1"/>
          </p:cNvSpPr>
          <p:nvPr>
            <p:ph type="subTitle" idx="1"/>
          </p:nvPr>
        </p:nvSpPr>
        <p:spPr>
          <a:xfrm>
            <a:off x="502920" y="1878139"/>
            <a:ext cx="6963770" cy="3828517"/>
          </a:xfrm>
        </p:spPr>
        <p:txBody>
          <a:bodyPr>
            <a:normAutofit/>
          </a:bodyPr>
          <a:lstStyle/>
          <a:p>
            <a:r>
              <a:rPr lang="en-US" sz="4000" b="1" dirty="0">
                <a:solidFill>
                  <a:schemeClr val="bg1"/>
                </a:solidFill>
              </a:rPr>
              <a:t>Fair access – level playing field</a:t>
            </a:r>
          </a:p>
          <a:p>
            <a:r>
              <a:rPr lang="en-US" sz="4000" b="1" dirty="0">
                <a:solidFill>
                  <a:schemeClr val="bg1"/>
                </a:solidFill>
              </a:rPr>
              <a:t>Not concessions</a:t>
            </a:r>
          </a:p>
          <a:p>
            <a:r>
              <a:rPr lang="en-US" sz="4000" b="1" dirty="0">
                <a:solidFill>
                  <a:schemeClr val="bg1"/>
                </a:solidFill>
              </a:rPr>
              <a:t>Not automatic</a:t>
            </a:r>
          </a:p>
          <a:p>
            <a:r>
              <a:rPr lang="en-US" sz="4000" b="1" dirty="0">
                <a:solidFill>
                  <a:schemeClr val="bg1"/>
                </a:solidFill>
              </a:rPr>
              <a:t>Normal way of working</a:t>
            </a:r>
          </a:p>
        </p:txBody>
      </p:sp>
      <p:pic>
        <p:nvPicPr>
          <p:cNvPr id="5" name="Picture 4">
            <a:extLst>
              <a:ext uri="{FF2B5EF4-FFF2-40B4-BE49-F238E27FC236}">
                <a16:creationId xmlns:a16="http://schemas.microsoft.com/office/drawing/2014/main" id="{EFE61A1F-66A5-4A9B-BE95-9FA8C941D693}"/>
              </a:ext>
            </a:extLst>
          </p:cNvPr>
          <p:cNvPicPr>
            <a:picLocks noChangeAspect="1"/>
          </p:cNvPicPr>
          <p:nvPr/>
        </p:nvPicPr>
        <p:blipFill>
          <a:blip r:embed="rId3"/>
          <a:stretch>
            <a:fillRect/>
          </a:stretch>
        </p:blipFill>
        <p:spPr>
          <a:xfrm>
            <a:off x="6614885" y="5410079"/>
            <a:ext cx="2386441" cy="1317315"/>
          </a:xfrm>
          <a:prstGeom prst="rect">
            <a:avLst/>
          </a:prstGeom>
        </p:spPr>
      </p:pic>
    </p:spTree>
    <p:extLst>
      <p:ext uri="{BB962C8B-B14F-4D97-AF65-F5344CB8AC3E}">
        <p14:creationId xmlns:p14="http://schemas.microsoft.com/office/powerpoint/2010/main" val="4043565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55720" y="2529840"/>
            <a:ext cx="5288280" cy="4495800"/>
          </a:xfrm>
        </p:spPr>
        <p:txBody>
          <a:bodyPr>
            <a:normAutofit/>
          </a:bodyPr>
          <a:lstStyle/>
          <a:p>
            <a:pPr marL="0" indent="0">
              <a:buNone/>
            </a:pPr>
            <a:r>
              <a:rPr lang="en-GB" b="1" dirty="0">
                <a:solidFill>
                  <a:schemeClr val="bg1">
                    <a:lumMod val="75000"/>
                  </a:schemeClr>
                </a:solidFill>
              </a:rPr>
              <a:t>Who am I?</a:t>
            </a:r>
          </a:p>
          <a:p>
            <a:pPr marL="0" indent="0">
              <a:buNone/>
            </a:pPr>
            <a:r>
              <a:rPr lang="en-GB" b="1" dirty="0">
                <a:solidFill>
                  <a:schemeClr val="bg1">
                    <a:lumMod val="75000"/>
                  </a:schemeClr>
                </a:solidFill>
              </a:rPr>
              <a:t>Principles of access </a:t>
            </a:r>
          </a:p>
          <a:p>
            <a:pPr marL="0" indent="0">
              <a:buNone/>
            </a:pPr>
            <a:r>
              <a:rPr lang="en-GB" b="1" dirty="0"/>
              <a:t>Specific access arrangements</a:t>
            </a:r>
          </a:p>
          <a:p>
            <a:pPr marL="0" indent="0">
              <a:buNone/>
            </a:pPr>
            <a:r>
              <a:rPr lang="en-GB" b="1" dirty="0">
                <a:solidFill>
                  <a:schemeClr val="bg1">
                    <a:lumMod val="75000"/>
                  </a:schemeClr>
                </a:solidFill>
              </a:rPr>
              <a:t>Current issues</a:t>
            </a:r>
          </a:p>
          <a:p>
            <a:pPr marL="0" indent="0">
              <a:buNone/>
            </a:pPr>
            <a:r>
              <a:rPr lang="en-GB" b="1" dirty="0">
                <a:solidFill>
                  <a:schemeClr val="bg1">
                    <a:lumMod val="75000"/>
                  </a:schemeClr>
                </a:solidFill>
              </a:rPr>
              <a:t>New online course</a:t>
            </a:r>
          </a:p>
          <a:p>
            <a:pPr marL="0" indent="0">
              <a:buNone/>
            </a:pPr>
            <a:endParaRPr lang="en-GB" dirty="0"/>
          </a:p>
        </p:txBody>
      </p:sp>
    </p:spTree>
    <p:extLst>
      <p:ext uri="{BB962C8B-B14F-4D97-AF65-F5344CB8AC3E}">
        <p14:creationId xmlns:p14="http://schemas.microsoft.com/office/powerpoint/2010/main" val="2983455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25% Extra Time</a:t>
            </a:r>
          </a:p>
        </p:txBody>
      </p:sp>
      <p:sp>
        <p:nvSpPr>
          <p:cNvPr id="3" name="Subtitle 2"/>
          <p:cNvSpPr>
            <a:spLocks noGrp="1"/>
          </p:cNvSpPr>
          <p:nvPr>
            <p:ph type="subTitle" idx="1"/>
          </p:nvPr>
        </p:nvSpPr>
        <p:spPr>
          <a:xfrm>
            <a:off x="388620" y="1573339"/>
            <a:ext cx="8618220" cy="4944718"/>
          </a:xfrm>
        </p:spPr>
        <p:txBody>
          <a:bodyPr>
            <a:normAutofit/>
          </a:bodyPr>
          <a:lstStyle/>
          <a:p>
            <a:pPr marL="457200" indent="-457200" algn="l" hangingPunct="0">
              <a:buFont typeface="Arial" panose="020B0604020202020204" pitchFamily="34" charset="0"/>
              <a:buChar char="•"/>
            </a:pPr>
            <a:r>
              <a:rPr lang="en-GB" sz="4000" dirty="0">
                <a:solidFill>
                  <a:schemeClr val="bg1"/>
                </a:solidFill>
              </a:rPr>
              <a:t>AAO</a:t>
            </a:r>
          </a:p>
          <a:p>
            <a:pPr marL="457200" indent="-457200" algn="l" hangingPunct="0">
              <a:buFont typeface="Arial" panose="020B0604020202020204" pitchFamily="34" charset="0"/>
              <a:buChar char="•"/>
            </a:pPr>
            <a:r>
              <a:rPr lang="en-GB" sz="4000" dirty="0">
                <a:solidFill>
                  <a:schemeClr val="bg1"/>
                </a:solidFill>
              </a:rPr>
              <a:t>Evidence of need</a:t>
            </a:r>
          </a:p>
          <a:p>
            <a:pPr marL="457200" indent="-457200" algn="l" hangingPunct="0">
              <a:buFont typeface="Arial" panose="020B0604020202020204" pitchFamily="34" charset="0"/>
              <a:buChar char="•"/>
            </a:pPr>
            <a:r>
              <a:rPr lang="en-GB" sz="4000" dirty="0">
                <a:solidFill>
                  <a:schemeClr val="bg1"/>
                </a:solidFill>
              </a:rPr>
              <a:t>Persistent difficulties, impact, involvement of teaching staff, avoid substantial disadvantage, NWoW</a:t>
            </a:r>
          </a:p>
          <a:p>
            <a:pPr marL="457200" indent="-457200" algn="l" hangingPunct="0">
              <a:buFont typeface="Arial" panose="020B0604020202020204" pitchFamily="34" charset="0"/>
              <a:buChar char="•"/>
            </a:pPr>
            <a:r>
              <a:rPr lang="en-GB" sz="4000" dirty="0">
                <a:solidFill>
                  <a:schemeClr val="bg1"/>
                </a:solidFill>
              </a:rPr>
              <a:t>Letter from specialist service</a:t>
            </a:r>
          </a:p>
          <a:p>
            <a:pPr algn="l" hangingPunct="0"/>
            <a:endParaRPr lang="en-GB" dirty="0"/>
          </a:p>
        </p:txBody>
      </p:sp>
      <p:pic>
        <p:nvPicPr>
          <p:cNvPr id="5" name="Picture 4">
            <a:extLst>
              <a:ext uri="{FF2B5EF4-FFF2-40B4-BE49-F238E27FC236}">
                <a16:creationId xmlns:a16="http://schemas.microsoft.com/office/drawing/2014/main" id="{E61B64C7-05B6-49E4-8728-84CBABB3E4B2}"/>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2007417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25% - 50% Extra Time</a:t>
            </a:r>
          </a:p>
        </p:txBody>
      </p:sp>
      <p:sp>
        <p:nvSpPr>
          <p:cNvPr id="3" name="Subtitle 2"/>
          <p:cNvSpPr>
            <a:spLocks noGrp="1"/>
          </p:cNvSpPr>
          <p:nvPr>
            <p:ph type="subTitle" idx="1"/>
          </p:nvPr>
        </p:nvSpPr>
        <p:spPr>
          <a:xfrm>
            <a:off x="609600" y="1680019"/>
            <a:ext cx="8305800" cy="4944718"/>
          </a:xfrm>
        </p:spPr>
        <p:txBody>
          <a:bodyPr>
            <a:normAutofit/>
          </a:bodyPr>
          <a:lstStyle/>
          <a:p>
            <a:pPr marL="457200" indent="-457200" algn="l" hangingPunct="0">
              <a:buFont typeface="Arial" panose="020B0604020202020204" pitchFamily="34" charset="0"/>
              <a:buChar char="•"/>
            </a:pPr>
            <a:r>
              <a:rPr lang="en-GB" sz="4000" dirty="0">
                <a:solidFill>
                  <a:schemeClr val="bg1"/>
                </a:solidFill>
              </a:rPr>
              <a:t>AAO – rejection</a:t>
            </a:r>
          </a:p>
          <a:p>
            <a:pPr algn="l" hangingPunct="0"/>
            <a:endParaRPr lang="en-GB" sz="4000" dirty="0">
              <a:solidFill>
                <a:schemeClr val="bg1"/>
              </a:solidFill>
            </a:endParaRPr>
          </a:p>
          <a:p>
            <a:pPr marL="457200" indent="-457200" algn="l" hangingPunct="0">
              <a:buFont typeface="Arial" panose="020B0604020202020204" pitchFamily="34" charset="0"/>
              <a:buChar char="•"/>
            </a:pPr>
            <a:r>
              <a:rPr lang="en-GB" sz="4000" dirty="0">
                <a:solidFill>
                  <a:schemeClr val="bg1"/>
                </a:solidFill>
              </a:rPr>
              <a:t>Strong justification</a:t>
            </a:r>
          </a:p>
          <a:p>
            <a:pPr algn="l" hangingPunct="0"/>
            <a:endParaRPr lang="en-GB" sz="4000" dirty="0">
              <a:solidFill>
                <a:schemeClr val="bg1"/>
              </a:solidFill>
            </a:endParaRPr>
          </a:p>
          <a:p>
            <a:pPr marL="457200" indent="-457200" algn="l" hangingPunct="0">
              <a:buFont typeface="Arial" panose="020B0604020202020204" pitchFamily="34" charset="0"/>
              <a:buChar char="•"/>
            </a:pPr>
            <a:r>
              <a:rPr lang="en-GB" sz="4000" dirty="0">
                <a:solidFill>
                  <a:schemeClr val="bg1"/>
                </a:solidFill>
              </a:rPr>
              <a:t>In cases of very substantial disadvantage</a:t>
            </a:r>
          </a:p>
        </p:txBody>
      </p:sp>
      <p:pic>
        <p:nvPicPr>
          <p:cNvPr id="5" name="Picture 4"/>
          <p:cNvPicPr>
            <a:picLocks noChangeAspect="1"/>
          </p:cNvPicPr>
          <p:nvPr/>
        </p:nvPicPr>
        <p:blipFill>
          <a:blip r:embed="rId3"/>
          <a:stretch>
            <a:fillRect/>
          </a:stretch>
        </p:blipFill>
        <p:spPr>
          <a:xfrm>
            <a:off x="5324475" y="1446756"/>
            <a:ext cx="3429000" cy="2565105"/>
          </a:xfrm>
          <a:prstGeom prst="rect">
            <a:avLst/>
          </a:prstGeom>
        </p:spPr>
      </p:pic>
      <p:pic>
        <p:nvPicPr>
          <p:cNvPr id="6" name="Picture 5">
            <a:extLst>
              <a:ext uri="{FF2B5EF4-FFF2-40B4-BE49-F238E27FC236}">
                <a16:creationId xmlns:a16="http://schemas.microsoft.com/office/drawing/2014/main" id="{B46E39B6-3483-4BB3-AB7A-B8565F43CA4C}"/>
              </a:ext>
            </a:extLst>
          </p:cNvPr>
          <p:cNvPicPr>
            <a:picLocks noChangeAspect="1"/>
          </p:cNvPicPr>
          <p:nvPr/>
        </p:nvPicPr>
        <p:blipFill>
          <a:blip r:embed="rId4"/>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2016499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Modified Language papers</a:t>
            </a:r>
          </a:p>
        </p:txBody>
      </p:sp>
      <p:sp>
        <p:nvSpPr>
          <p:cNvPr id="3" name="Subtitle 2"/>
          <p:cNvSpPr>
            <a:spLocks noGrp="1"/>
          </p:cNvSpPr>
          <p:nvPr>
            <p:ph type="subTitle" idx="1"/>
          </p:nvPr>
        </p:nvSpPr>
        <p:spPr>
          <a:xfrm>
            <a:off x="236220" y="1169478"/>
            <a:ext cx="8831580" cy="5505641"/>
          </a:xfrm>
        </p:spPr>
        <p:txBody>
          <a:bodyPr>
            <a:normAutofit fontScale="25000" lnSpcReduction="20000"/>
          </a:bodyPr>
          <a:lstStyle/>
          <a:p>
            <a:endParaRPr lang="en-US" dirty="0">
              <a:solidFill>
                <a:schemeClr val="tx1"/>
              </a:solidFill>
            </a:endParaRPr>
          </a:p>
          <a:p>
            <a:pPr marL="457200" indent="-457200" algn="l">
              <a:buFont typeface="Arial" panose="020B0604020202020204" pitchFamily="34" charset="0"/>
              <a:buChar char="•"/>
            </a:pPr>
            <a:r>
              <a:rPr lang="en-US" sz="16000" dirty="0">
                <a:solidFill>
                  <a:schemeClr val="bg1"/>
                </a:solidFill>
              </a:rPr>
              <a:t>More and more papers modified at source with BATOD trained modifier input</a:t>
            </a:r>
          </a:p>
          <a:p>
            <a:pPr marL="457200" indent="-457200" algn="l">
              <a:buFont typeface="Arial" panose="020B0604020202020204" pitchFamily="34" charset="0"/>
              <a:buChar char="•"/>
            </a:pPr>
            <a:endParaRPr lang="en-US" sz="16000" dirty="0">
              <a:solidFill>
                <a:schemeClr val="bg1"/>
              </a:solidFill>
            </a:endParaRPr>
          </a:p>
          <a:p>
            <a:pPr marL="457200" indent="-457200" algn="l">
              <a:buFont typeface="Arial" panose="020B0604020202020204" pitchFamily="34" charset="0"/>
              <a:buChar char="•"/>
            </a:pPr>
            <a:r>
              <a:rPr lang="en-US" sz="16000" dirty="0">
                <a:solidFill>
                  <a:schemeClr val="bg1"/>
                </a:solidFill>
              </a:rPr>
              <a:t>“checked for accessible language”</a:t>
            </a:r>
          </a:p>
          <a:p>
            <a:pPr marL="457200" indent="-457200" algn="l">
              <a:buFont typeface="Arial" panose="020B0604020202020204" pitchFamily="34" charset="0"/>
              <a:buChar char="•"/>
            </a:pPr>
            <a:endParaRPr lang="en-US" sz="16000" dirty="0">
              <a:solidFill>
                <a:schemeClr val="bg1"/>
              </a:solidFill>
            </a:endParaRPr>
          </a:p>
          <a:p>
            <a:pPr marL="457200" indent="-457200" algn="l">
              <a:buFont typeface="Arial" panose="020B0604020202020204" pitchFamily="34" charset="0"/>
              <a:buChar char="•"/>
            </a:pPr>
            <a:r>
              <a:rPr lang="en-US" sz="16000" dirty="0">
                <a:solidFill>
                  <a:schemeClr val="bg1"/>
                </a:solidFill>
              </a:rPr>
              <a:t>Or ordered through AAO</a:t>
            </a:r>
          </a:p>
          <a:p>
            <a:pPr marL="457200" indent="-457200" algn="l">
              <a:buFont typeface="Arial" panose="020B0604020202020204" pitchFamily="34" charset="0"/>
              <a:buChar char="•"/>
            </a:pPr>
            <a:endParaRPr lang="en-US" sz="12300" dirty="0">
              <a:solidFill>
                <a:schemeClr val="bg1"/>
              </a:solidFill>
            </a:endParaRPr>
          </a:p>
          <a:p>
            <a:pPr algn="l"/>
            <a:endParaRPr lang="en-US" sz="12300" dirty="0">
              <a:solidFill>
                <a:schemeClr val="bg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hangingPunct="0"/>
            <a:r>
              <a:rPr lang="en-GB" dirty="0"/>
              <a:t>.</a:t>
            </a:r>
          </a:p>
        </p:txBody>
      </p:sp>
      <p:pic>
        <p:nvPicPr>
          <p:cNvPr id="4" name="Picture 3">
            <a:extLst>
              <a:ext uri="{FF2B5EF4-FFF2-40B4-BE49-F238E27FC236}">
                <a16:creationId xmlns:a16="http://schemas.microsoft.com/office/drawing/2014/main" id="{02D12961-B91D-47A1-828A-516A969076EB}"/>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1081456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BE818-1F1C-42C6-9CA0-AAE0C4F49537}"/>
              </a:ext>
            </a:extLst>
          </p:cNvPr>
          <p:cNvSpPr>
            <a:spLocks noGrp="1"/>
          </p:cNvSpPr>
          <p:nvPr>
            <p:ph type="title"/>
          </p:nvPr>
        </p:nvSpPr>
        <p:spPr>
          <a:xfrm>
            <a:off x="6405372" y="640080"/>
            <a:ext cx="2099930" cy="2306320"/>
          </a:xfrm>
        </p:spPr>
        <p:txBody>
          <a:bodyPr anchor="b">
            <a:normAutofit/>
          </a:bodyPr>
          <a:lstStyle/>
          <a:p>
            <a:r>
              <a:rPr lang="en-GB" sz="3500"/>
              <a:t>Feedback</a:t>
            </a:r>
          </a:p>
        </p:txBody>
      </p:sp>
      <p:sp>
        <p:nvSpPr>
          <p:cNvPr id="3" name="Content Placeholder 2">
            <a:extLst>
              <a:ext uri="{FF2B5EF4-FFF2-40B4-BE49-F238E27FC236}">
                <a16:creationId xmlns:a16="http://schemas.microsoft.com/office/drawing/2014/main" id="{D320F060-72F9-42D7-962E-66546A298379}"/>
              </a:ext>
            </a:extLst>
          </p:cNvPr>
          <p:cNvSpPr>
            <a:spLocks noGrp="1"/>
          </p:cNvSpPr>
          <p:nvPr>
            <p:ph idx="1"/>
          </p:nvPr>
        </p:nvSpPr>
        <p:spPr>
          <a:xfrm>
            <a:off x="6424612" y="3136900"/>
            <a:ext cx="2080690" cy="3077633"/>
          </a:xfrm>
        </p:spPr>
        <p:txBody>
          <a:bodyPr>
            <a:normAutofit fontScale="92500" lnSpcReduction="10000"/>
          </a:bodyPr>
          <a:lstStyle/>
          <a:p>
            <a:endParaRPr lang="en-GB" sz="1600" b="1" dirty="0">
              <a:hlinkClick r:id="rId2" tooltip="Go to the Deaf Education Information Category archives."/>
            </a:endParaRPr>
          </a:p>
          <a:p>
            <a:pPr marL="0" indent="0">
              <a:buNone/>
            </a:pPr>
            <a:r>
              <a:rPr lang="en-GB" sz="2000" b="1" dirty="0">
                <a:hlinkClick r:id="rId2" tooltip="Go to the Deaf Education Information Category archives."/>
              </a:rPr>
              <a:t>Deaf Education</a:t>
            </a:r>
            <a:r>
              <a:rPr lang="en-GB" sz="2000" b="1" dirty="0"/>
              <a:t>/</a:t>
            </a:r>
            <a:r>
              <a:rPr lang="en-GB" sz="2000" b="1" dirty="0">
                <a:hlinkClick r:id="rId3" tooltip="Go to the Policy and Reforms Information Category archives."/>
              </a:rPr>
              <a:t>Policy and Reforms</a:t>
            </a:r>
            <a:r>
              <a:rPr lang="en-GB" sz="2000" b="1" u="sng" dirty="0">
                <a:hlinkClick r:id="rId3" tooltip="Go to the Policy and Reforms Information Category archives."/>
              </a:rPr>
              <a:t>/</a:t>
            </a:r>
            <a:r>
              <a:rPr lang="en-GB" sz="2000" b="1" dirty="0">
                <a:hlinkClick r:id="rId3" tooltip="Go to the Policy and Reforms Information Category archives."/>
              </a:rPr>
              <a:t>Access arrangements</a:t>
            </a:r>
            <a:r>
              <a:rPr lang="en-GB" sz="2000" b="1" u="sng" dirty="0">
                <a:hlinkClick r:id="rId3" tooltip="Go to the Policy and Reforms Information Category archives."/>
              </a:rPr>
              <a:t>/Language modification feedback for BATOD and Exam Boards </a:t>
            </a:r>
            <a:endParaRPr lang="en-GB" sz="2000" dirty="0"/>
          </a:p>
          <a:p>
            <a:endParaRPr lang="en-GB" sz="1600" dirty="0"/>
          </a:p>
        </p:txBody>
      </p:sp>
      <p:pic>
        <p:nvPicPr>
          <p:cNvPr id="4" name="Picture 3">
            <a:extLst>
              <a:ext uri="{FF2B5EF4-FFF2-40B4-BE49-F238E27FC236}">
                <a16:creationId xmlns:a16="http://schemas.microsoft.com/office/drawing/2014/main" id="{73F18E60-EAC7-4C16-A86E-84DEA1FF0F22}"/>
              </a:ext>
            </a:extLst>
          </p:cNvPr>
          <p:cNvPicPr>
            <a:picLocks noChangeAspect="1"/>
          </p:cNvPicPr>
          <p:nvPr/>
        </p:nvPicPr>
        <p:blipFill>
          <a:blip r:embed="rId4"/>
          <a:stretch>
            <a:fillRect/>
          </a:stretch>
        </p:blipFill>
        <p:spPr>
          <a:xfrm>
            <a:off x="481581" y="1927232"/>
            <a:ext cx="5441190" cy="3003536"/>
          </a:xfrm>
          <a:prstGeom prst="rect">
            <a:avLst/>
          </a:prstGeom>
        </p:spPr>
      </p:pic>
    </p:spTree>
    <p:extLst>
      <p:ext uri="{BB962C8B-B14F-4D97-AF65-F5344CB8AC3E}">
        <p14:creationId xmlns:p14="http://schemas.microsoft.com/office/powerpoint/2010/main" val="344729192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t>Modified Language papers</a:t>
            </a:r>
          </a:p>
        </p:txBody>
      </p:sp>
      <p:sp>
        <p:nvSpPr>
          <p:cNvPr id="3" name="Subtitle 2"/>
          <p:cNvSpPr>
            <a:spLocks noGrp="1"/>
          </p:cNvSpPr>
          <p:nvPr>
            <p:ph type="subTitle" idx="1"/>
          </p:nvPr>
        </p:nvSpPr>
        <p:spPr>
          <a:xfrm>
            <a:off x="1248770" y="1169479"/>
            <a:ext cx="6400800" cy="4944718"/>
          </a:xfrm>
        </p:spPr>
        <p:txBody>
          <a:bodyPr>
            <a:normAutofit/>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hangingPunct="0"/>
            <a:r>
              <a:rPr lang="en-GB" dirty="0"/>
              <a:t>.</a:t>
            </a:r>
          </a:p>
        </p:txBody>
      </p:sp>
      <p:pic>
        <p:nvPicPr>
          <p:cNvPr id="7" name="Picture 6">
            <a:extLst>
              <a:ext uri="{FF2B5EF4-FFF2-40B4-BE49-F238E27FC236}">
                <a16:creationId xmlns:a16="http://schemas.microsoft.com/office/drawing/2014/main" id="{159510F9-ACEB-437C-9855-F6282B5ECB48}"/>
              </a:ext>
            </a:extLst>
          </p:cNvPr>
          <p:cNvPicPr>
            <a:picLocks noChangeAspect="1"/>
          </p:cNvPicPr>
          <p:nvPr/>
        </p:nvPicPr>
        <p:blipFill>
          <a:blip r:embed="rId2"/>
          <a:stretch>
            <a:fillRect/>
          </a:stretch>
        </p:blipFill>
        <p:spPr>
          <a:xfrm>
            <a:off x="6850023" y="5537243"/>
            <a:ext cx="2090414" cy="1153908"/>
          </a:xfrm>
          <a:prstGeom prst="rect">
            <a:avLst/>
          </a:prstGeom>
        </p:spPr>
      </p:pic>
      <p:pic>
        <p:nvPicPr>
          <p:cNvPr id="8" name="Picture 7">
            <a:extLst>
              <a:ext uri="{FF2B5EF4-FFF2-40B4-BE49-F238E27FC236}">
                <a16:creationId xmlns:a16="http://schemas.microsoft.com/office/drawing/2014/main" id="{A155AF30-54AD-48AA-A1D7-14D8C9BE2FBC}"/>
              </a:ext>
            </a:extLst>
          </p:cNvPr>
          <p:cNvPicPr>
            <a:picLocks noChangeAspect="1"/>
          </p:cNvPicPr>
          <p:nvPr/>
        </p:nvPicPr>
        <p:blipFill>
          <a:blip r:embed="rId3"/>
          <a:stretch>
            <a:fillRect/>
          </a:stretch>
        </p:blipFill>
        <p:spPr>
          <a:xfrm>
            <a:off x="319314" y="1016001"/>
            <a:ext cx="8256040" cy="4521242"/>
          </a:xfrm>
          <a:prstGeom prst="rect">
            <a:avLst/>
          </a:prstGeom>
        </p:spPr>
      </p:pic>
    </p:spTree>
    <p:extLst>
      <p:ext uri="{BB962C8B-B14F-4D97-AF65-F5344CB8AC3E}">
        <p14:creationId xmlns:p14="http://schemas.microsoft.com/office/powerpoint/2010/main" val="4101674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BSL Interpretation </a:t>
            </a:r>
          </a:p>
        </p:txBody>
      </p:sp>
      <p:sp>
        <p:nvSpPr>
          <p:cNvPr id="3" name="Subtitle 2"/>
          <p:cNvSpPr>
            <a:spLocks noGrp="1"/>
          </p:cNvSpPr>
          <p:nvPr>
            <p:ph type="subTitle" idx="1"/>
          </p:nvPr>
        </p:nvSpPr>
        <p:spPr>
          <a:xfrm>
            <a:off x="518160" y="1169479"/>
            <a:ext cx="8397240" cy="4944718"/>
          </a:xfrm>
        </p:spPr>
        <p:txBody>
          <a:bodyPr>
            <a:normAutofit lnSpcReduction="10000"/>
          </a:bodyPr>
          <a:lstStyle/>
          <a:p>
            <a:pPr marL="457200" indent="-457200" algn="l">
              <a:buFont typeface="Arial" panose="020B0604020202020204" pitchFamily="34" charset="0"/>
              <a:buChar char="•"/>
            </a:pPr>
            <a:r>
              <a:rPr lang="en-US" sz="3500" dirty="0">
                <a:solidFill>
                  <a:schemeClr val="bg1"/>
                </a:solidFill>
              </a:rPr>
              <a:t>No AAO and no evidence required</a:t>
            </a:r>
          </a:p>
          <a:p>
            <a:pPr marL="457200" indent="-457200" algn="l">
              <a:buFont typeface="Arial" panose="020B0604020202020204" pitchFamily="34" charset="0"/>
              <a:buChar char="•"/>
            </a:pPr>
            <a:r>
              <a:rPr lang="en-US" sz="3500" dirty="0">
                <a:solidFill>
                  <a:schemeClr val="bg1"/>
                </a:solidFill>
              </a:rPr>
              <a:t>NWoW</a:t>
            </a:r>
          </a:p>
          <a:p>
            <a:pPr marL="457200" indent="-457200" algn="l">
              <a:buFont typeface="Arial" panose="020B0604020202020204" pitchFamily="34" charset="0"/>
              <a:buChar char="•"/>
            </a:pPr>
            <a:r>
              <a:rPr lang="en-US" sz="3500" dirty="0">
                <a:solidFill>
                  <a:schemeClr val="bg1"/>
                </a:solidFill>
              </a:rPr>
              <a:t>Not MFL or English apart from rubric</a:t>
            </a:r>
          </a:p>
          <a:p>
            <a:pPr marL="457200" indent="-457200" algn="l">
              <a:buFont typeface="Arial" panose="020B0604020202020204" pitchFamily="34" charset="0"/>
              <a:buChar char="•"/>
            </a:pPr>
            <a:r>
              <a:rPr lang="en-US" sz="3500" dirty="0">
                <a:solidFill>
                  <a:schemeClr val="bg1"/>
                </a:solidFill>
              </a:rPr>
              <a:t>Candidates can only fingerspell individual words</a:t>
            </a:r>
          </a:p>
          <a:p>
            <a:pPr marL="457200" indent="-457200" algn="l">
              <a:buFont typeface="Arial" panose="020B0604020202020204" pitchFamily="34" charset="0"/>
              <a:buChar char="•"/>
            </a:pPr>
            <a:r>
              <a:rPr lang="en-US" sz="3500" dirty="0">
                <a:solidFill>
                  <a:schemeClr val="bg1"/>
                </a:solidFill>
              </a:rPr>
              <a:t>Extra time to be considered</a:t>
            </a:r>
          </a:p>
          <a:p>
            <a:pPr marL="457200" indent="-457200" algn="l">
              <a:buFont typeface="Arial" panose="020B0604020202020204" pitchFamily="34" charset="0"/>
              <a:buChar char="•"/>
            </a:pPr>
            <a:r>
              <a:rPr lang="en-US" sz="3500" dirty="0">
                <a:solidFill>
                  <a:schemeClr val="bg1"/>
                </a:solidFill>
              </a:rPr>
              <a:t>Advance opening</a:t>
            </a:r>
          </a:p>
          <a:p>
            <a:pPr marL="457200" indent="-457200" algn="l">
              <a:buFont typeface="Arial" panose="020B0604020202020204" pitchFamily="34" charset="0"/>
              <a:buChar char="•"/>
            </a:pPr>
            <a:r>
              <a:rPr lang="en-US" sz="3500" dirty="0">
                <a:solidFill>
                  <a:schemeClr val="bg1"/>
                </a:solidFill>
              </a:rPr>
              <a:t>Modified language papers</a:t>
            </a:r>
            <a:endParaRPr lang="en-GB" dirty="0"/>
          </a:p>
        </p:txBody>
      </p:sp>
      <p:pic>
        <p:nvPicPr>
          <p:cNvPr id="6" name="Picture 5">
            <a:extLst>
              <a:ext uri="{FF2B5EF4-FFF2-40B4-BE49-F238E27FC236}">
                <a16:creationId xmlns:a16="http://schemas.microsoft.com/office/drawing/2014/main" id="{6C32B261-42D3-48CF-B415-3C6AFBF6B481}"/>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1205848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Oral Language  Modifier</a:t>
            </a:r>
          </a:p>
        </p:txBody>
      </p:sp>
      <p:sp>
        <p:nvSpPr>
          <p:cNvPr id="3" name="Subtitle 2"/>
          <p:cNvSpPr>
            <a:spLocks noGrp="1"/>
          </p:cNvSpPr>
          <p:nvPr>
            <p:ph sz="half" idx="1"/>
          </p:nvPr>
        </p:nvSpPr>
        <p:spPr/>
        <p:txBody>
          <a:bodyPr>
            <a:normAutofit fontScale="32500" lnSpcReduction="20000"/>
          </a:bodyPr>
          <a:lstStyle/>
          <a:p>
            <a:pPr algn="l"/>
            <a:r>
              <a:rPr lang="en-US" sz="9800" dirty="0">
                <a:solidFill>
                  <a:schemeClr val="bg1"/>
                </a:solidFill>
              </a:rPr>
              <a:t>Most vulnerable AA</a:t>
            </a:r>
          </a:p>
          <a:p>
            <a:pPr algn="l"/>
            <a:r>
              <a:rPr lang="en-US" sz="9800" dirty="0">
                <a:solidFill>
                  <a:schemeClr val="bg1"/>
                </a:solidFill>
              </a:rPr>
              <a:t>Rare and exceptional</a:t>
            </a:r>
          </a:p>
          <a:p>
            <a:pPr algn="l"/>
            <a:r>
              <a:rPr lang="en-US" sz="9800" dirty="0">
                <a:solidFill>
                  <a:schemeClr val="bg1"/>
                </a:solidFill>
              </a:rPr>
              <a:t>AAO</a:t>
            </a:r>
          </a:p>
          <a:p>
            <a:pPr algn="l"/>
            <a:r>
              <a:rPr lang="en-US" sz="9800" dirty="0">
                <a:solidFill>
                  <a:schemeClr val="bg1"/>
                </a:solidFill>
              </a:rPr>
              <a:t>Score &lt;69 comp/vocab</a:t>
            </a:r>
          </a:p>
          <a:p>
            <a:pPr algn="l"/>
            <a:r>
              <a:rPr lang="en-US" sz="9800" dirty="0">
                <a:solidFill>
                  <a:schemeClr val="bg1"/>
                </a:solidFill>
              </a:rPr>
              <a:t>Malpractice – technical terms</a:t>
            </a:r>
          </a:p>
          <a:p>
            <a:pPr algn="l"/>
            <a:r>
              <a:rPr lang="en-US" sz="9800" dirty="0">
                <a:solidFill>
                  <a:schemeClr val="bg1"/>
                </a:solidFill>
              </a:rPr>
              <a:t>Extra time granted</a:t>
            </a:r>
          </a:p>
          <a:p>
            <a:pPr hangingPunct="0"/>
            <a:endParaRPr lang="en-GB" dirty="0"/>
          </a:p>
        </p:txBody>
      </p:sp>
      <p:sp>
        <p:nvSpPr>
          <p:cNvPr id="5" name="Content Placeholder 4"/>
          <p:cNvSpPr>
            <a:spLocks noGrp="1"/>
          </p:cNvSpPr>
          <p:nvPr>
            <p:ph sz="half" idx="2"/>
          </p:nvPr>
        </p:nvSpPr>
        <p:spPr/>
        <p:txBody>
          <a:bodyPr>
            <a:normAutofit fontScale="32500" lnSpcReduction="20000"/>
          </a:bodyPr>
          <a:lstStyle/>
          <a:p>
            <a:r>
              <a:rPr lang="en-US" sz="9800" dirty="0">
                <a:solidFill>
                  <a:schemeClr val="bg1"/>
                </a:solidFill>
              </a:rPr>
              <a:t>Separate invigilation</a:t>
            </a:r>
          </a:p>
          <a:p>
            <a:r>
              <a:rPr lang="en-US" sz="9800" dirty="0">
                <a:solidFill>
                  <a:schemeClr val="bg1"/>
                </a:solidFill>
              </a:rPr>
              <a:t>Modified language papers</a:t>
            </a:r>
          </a:p>
          <a:p>
            <a:r>
              <a:rPr lang="en-US" sz="9800" dirty="0">
                <a:solidFill>
                  <a:schemeClr val="bg1"/>
                </a:solidFill>
              </a:rPr>
              <a:t>Form 6A</a:t>
            </a:r>
          </a:p>
          <a:p>
            <a:r>
              <a:rPr lang="en-US" sz="9800" dirty="0">
                <a:solidFill>
                  <a:schemeClr val="bg1"/>
                </a:solidFill>
              </a:rPr>
              <a:t>May use SSE, BSL, CS</a:t>
            </a:r>
          </a:p>
          <a:p>
            <a:r>
              <a:rPr lang="en-US" sz="9800" dirty="0">
                <a:solidFill>
                  <a:schemeClr val="bg1"/>
                </a:solidFill>
              </a:rPr>
              <a:t>Advance opening</a:t>
            </a:r>
          </a:p>
          <a:p>
            <a:endParaRPr lang="en-US" dirty="0"/>
          </a:p>
        </p:txBody>
      </p:sp>
      <p:pic>
        <p:nvPicPr>
          <p:cNvPr id="6" name="Picture 5">
            <a:extLst>
              <a:ext uri="{FF2B5EF4-FFF2-40B4-BE49-F238E27FC236}">
                <a16:creationId xmlns:a16="http://schemas.microsoft.com/office/drawing/2014/main" id="{F92EFC0C-0C30-4530-B024-6DB97B4E2D9C}"/>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370313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73880" y="655320"/>
            <a:ext cx="3398520" cy="1143000"/>
          </a:xfrm>
        </p:spPr>
        <p:txBody>
          <a:bodyPr/>
          <a:lstStyle/>
          <a:p>
            <a:r>
              <a:rPr lang="en-GB" b="1" dirty="0">
                <a:solidFill>
                  <a:srgbClr val="0000FF"/>
                </a:solidFill>
              </a:rPr>
              <a:t>Overview</a:t>
            </a:r>
          </a:p>
        </p:txBody>
      </p:sp>
      <p:sp>
        <p:nvSpPr>
          <p:cNvPr id="3" name="Content Placeholder 2"/>
          <p:cNvSpPr>
            <a:spLocks noGrp="1"/>
          </p:cNvSpPr>
          <p:nvPr>
            <p:ph idx="1"/>
          </p:nvPr>
        </p:nvSpPr>
        <p:spPr>
          <a:xfrm>
            <a:off x="3855720" y="2529840"/>
            <a:ext cx="5288280" cy="4495800"/>
          </a:xfrm>
        </p:spPr>
        <p:txBody>
          <a:bodyPr>
            <a:normAutofit/>
          </a:bodyPr>
          <a:lstStyle/>
          <a:p>
            <a:pPr marL="0" indent="0">
              <a:buNone/>
            </a:pPr>
            <a:r>
              <a:rPr lang="en-GB" b="1" dirty="0"/>
              <a:t>Who am I?</a:t>
            </a:r>
          </a:p>
          <a:p>
            <a:pPr marL="0" indent="0">
              <a:buNone/>
            </a:pPr>
            <a:r>
              <a:rPr lang="en-GB" b="1" dirty="0"/>
              <a:t>Principles of access </a:t>
            </a:r>
          </a:p>
          <a:p>
            <a:pPr marL="0" indent="0">
              <a:buNone/>
            </a:pPr>
            <a:r>
              <a:rPr lang="en-GB" b="1" dirty="0"/>
              <a:t>Specific access arrangements</a:t>
            </a:r>
          </a:p>
          <a:p>
            <a:pPr marL="0" indent="0">
              <a:buNone/>
            </a:pPr>
            <a:r>
              <a:rPr lang="en-GB" b="1" dirty="0"/>
              <a:t>Current issues</a:t>
            </a:r>
          </a:p>
          <a:p>
            <a:pPr marL="0" indent="0">
              <a:buNone/>
            </a:pPr>
            <a:r>
              <a:rPr lang="en-GB" b="1" dirty="0"/>
              <a:t>New online course</a:t>
            </a:r>
          </a:p>
          <a:p>
            <a:endParaRPr lang="en-GB" dirty="0"/>
          </a:p>
          <a:p>
            <a:endParaRPr lang="en-GB" dirty="0"/>
          </a:p>
        </p:txBody>
      </p:sp>
    </p:spTree>
    <p:extLst>
      <p:ext uri="{BB962C8B-B14F-4D97-AF65-F5344CB8AC3E}">
        <p14:creationId xmlns:p14="http://schemas.microsoft.com/office/powerpoint/2010/main" val="41674754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Oral Language  Modifier</a:t>
            </a:r>
          </a:p>
        </p:txBody>
      </p:sp>
      <p:sp>
        <p:nvSpPr>
          <p:cNvPr id="3" name="Subtitle 2"/>
          <p:cNvSpPr>
            <a:spLocks noGrp="1"/>
          </p:cNvSpPr>
          <p:nvPr>
            <p:ph type="subTitle" idx="1"/>
          </p:nvPr>
        </p:nvSpPr>
        <p:spPr>
          <a:xfrm>
            <a:off x="479150" y="1291399"/>
            <a:ext cx="6808776" cy="4944718"/>
          </a:xfrm>
        </p:spPr>
        <p:txBody>
          <a:bodyPr>
            <a:normAutofit fontScale="85000" lnSpcReduction="10000"/>
          </a:bodyPr>
          <a:lstStyle/>
          <a:p>
            <a:pPr algn="l"/>
            <a:r>
              <a:rPr lang="en-US" sz="4300" b="1" dirty="0">
                <a:solidFill>
                  <a:schemeClr val="bg1"/>
                </a:solidFill>
              </a:rPr>
              <a:t>must</a:t>
            </a:r>
            <a:r>
              <a:rPr lang="en-US" sz="4300" dirty="0">
                <a:solidFill>
                  <a:schemeClr val="bg1"/>
                </a:solidFill>
              </a:rPr>
              <a:t> have:</a:t>
            </a:r>
          </a:p>
          <a:p>
            <a:pPr marL="457200" indent="-457200" algn="l">
              <a:buFont typeface="Arial" panose="020B0604020202020204" pitchFamily="34" charset="0"/>
              <a:buChar char="•"/>
            </a:pPr>
            <a:r>
              <a:rPr lang="en-US" sz="4300" dirty="0">
                <a:solidFill>
                  <a:schemeClr val="bg1"/>
                </a:solidFill>
              </a:rPr>
              <a:t>accredited training (inspected)</a:t>
            </a:r>
          </a:p>
          <a:p>
            <a:pPr marL="457200" indent="-457200" algn="l">
              <a:buFont typeface="Arial" panose="020B0604020202020204" pitchFamily="34" charset="0"/>
              <a:buChar char="•"/>
            </a:pPr>
            <a:r>
              <a:rPr lang="en-US" sz="4300" dirty="0">
                <a:solidFill>
                  <a:schemeClr val="bg1"/>
                </a:solidFill>
              </a:rPr>
              <a:t>good working knowledge of English grammatical structures</a:t>
            </a:r>
          </a:p>
          <a:p>
            <a:pPr marL="457200" indent="-457200" algn="l">
              <a:buFont typeface="Arial" panose="020B0604020202020204" pitchFamily="34" charset="0"/>
              <a:buChar char="•"/>
            </a:pPr>
            <a:r>
              <a:rPr lang="en-US" sz="4300" dirty="0">
                <a:solidFill>
                  <a:schemeClr val="bg1"/>
                </a:solidFill>
              </a:rPr>
              <a:t>subject knowledge</a:t>
            </a:r>
          </a:p>
          <a:p>
            <a:pPr marL="457200" indent="-457200" algn="l">
              <a:buFont typeface="Arial" panose="020B0604020202020204" pitchFamily="34" charset="0"/>
              <a:buChar char="•"/>
            </a:pPr>
            <a:r>
              <a:rPr lang="en-US" sz="4300" dirty="0">
                <a:solidFill>
                  <a:schemeClr val="bg1"/>
                </a:solidFill>
              </a:rPr>
              <a:t>command word knowledge and examiner expectations</a:t>
            </a:r>
            <a:endParaRPr lang="en-GB" dirty="0">
              <a:solidFill>
                <a:schemeClr val="bg1"/>
              </a:solidFill>
            </a:endParaRPr>
          </a:p>
        </p:txBody>
      </p:sp>
      <p:pic>
        <p:nvPicPr>
          <p:cNvPr id="5" name="Picture 4">
            <a:extLst>
              <a:ext uri="{FF2B5EF4-FFF2-40B4-BE49-F238E27FC236}">
                <a16:creationId xmlns:a16="http://schemas.microsoft.com/office/drawing/2014/main" id="{9D797D9B-E2C2-41E9-B53B-457CE3DF4AFE}"/>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2211890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Oral Language  Modifier</a:t>
            </a:r>
          </a:p>
        </p:txBody>
      </p:sp>
      <p:sp>
        <p:nvSpPr>
          <p:cNvPr id="3" name="Subtitle 2"/>
          <p:cNvSpPr>
            <a:spLocks noGrp="1"/>
          </p:cNvSpPr>
          <p:nvPr>
            <p:ph type="subTitle" idx="1"/>
          </p:nvPr>
        </p:nvSpPr>
        <p:spPr>
          <a:xfrm>
            <a:off x="479150" y="1291399"/>
            <a:ext cx="6808776" cy="4944718"/>
          </a:xfrm>
        </p:spPr>
        <p:txBody>
          <a:bodyPr>
            <a:normAutofit/>
          </a:bodyPr>
          <a:lstStyle/>
          <a:p>
            <a:endParaRPr lang="en-GB" sz="4400" dirty="0">
              <a:solidFill>
                <a:schemeClr val="bg1"/>
              </a:solidFill>
            </a:endParaRPr>
          </a:p>
          <a:p>
            <a:r>
              <a:rPr lang="en-GB" sz="4400" dirty="0">
                <a:solidFill>
                  <a:schemeClr val="bg1"/>
                </a:solidFill>
              </a:rPr>
              <a:t>A fully qualified Teacher of the Deaf may act as an Oral Language Modifier without the need to successfully complete accredited training</a:t>
            </a:r>
          </a:p>
        </p:txBody>
      </p:sp>
      <p:pic>
        <p:nvPicPr>
          <p:cNvPr id="5" name="Picture 4">
            <a:extLst>
              <a:ext uri="{FF2B5EF4-FFF2-40B4-BE49-F238E27FC236}">
                <a16:creationId xmlns:a16="http://schemas.microsoft.com/office/drawing/2014/main" id="{9D797D9B-E2C2-41E9-B53B-457CE3DF4AFE}"/>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3297656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b="1" dirty="0">
                <a:solidFill>
                  <a:schemeClr val="bg1"/>
                </a:solidFill>
              </a:rPr>
              <a:t>Scribe</a:t>
            </a:r>
          </a:p>
        </p:txBody>
      </p:sp>
      <p:sp>
        <p:nvSpPr>
          <p:cNvPr id="3" name="Subtitle 2"/>
          <p:cNvSpPr>
            <a:spLocks noGrp="1"/>
          </p:cNvSpPr>
          <p:nvPr>
            <p:ph type="subTitle" idx="1"/>
          </p:nvPr>
        </p:nvSpPr>
        <p:spPr>
          <a:xfrm>
            <a:off x="525456" y="1672399"/>
            <a:ext cx="8222304" cy="4944718"/>
          </a:xfrm>
        </p:spPr>
        <p:txBody>
          <a:bodyPr>
            <a:normAutofit/>
          </a:bodyPr>
          <a:lstStyle/>
          <a:p>
            <a:pPr marL="457200" indent="-457200" algn="l" hangingPunct="0">
              <a:buFont typeface="Arial" panose="020B0604020202020204" pitchFamily="34" charset="0"/>
              <a:buChar char="•"/>
            </a:pPr>
            <a:r>
              <a:rPr lang="en-GB" sz="4000" dirty="0">
                <a:solidFill>
                  <a:schemeClr val="bg1"/>
                </a:solidFill>
              </a:rPr>
              <a:t>AAO</a:t>
            </a:r>
          </a:p>
          <a:p>
            <a:pPr marL="457200" indent="-457200" algn="l" hangingPunct="0">
              <a:buFont typeface="Arial" panose="020B0604020202020204" pitchFamily="34" charset="0"/>
              <a:buChar char="•"/>
            </a:pPr>
            <a:r>
              <a:rPr lang="en-GB" sz="4000" dirty="0">
                <a:solidFill>
                  <a:schemeClr val="bg1"/>
                </a:solidFill>
              </a:rPr>
              <a:t>Controversial area</a:t>
            </a:r>
          </a:p>
          <a:p>
            <a:pPr marL="457200" indent="-457200" algn="l" hangingPunct="0">
              <a:buFont typeface="Arial" panose="020B0604020202020204" pitchFamily="34" charset="0"/>
              <a:buChar char="•"/>
            </a:pPr>
            <a:r>
              <a:rPr lang="en-GB" sz="4000" dirty="0">
                <a:solidFill>
                  <a:schemeClr val="bg1"/>
                </a:solidFill>
              </a:rPr>
              <a:t>In Scotland it is permitted</a:t>
            </a:r>
          </a:p>
          <a:p>
            <a:pPr marL="457200" indent="-457200" algn="l" hangingPunct="0">
              <a:buFont typeface="Arial" panose="020B0604020202020204" pitchFamily="34" charset="0"/>
              <a:buChar char="•"/>
            </a:pPr>
            <a:r>
              <a:rPr lang="en-GB" sz="4000" dirty="0">
                <a:solidFill>
                  <a:schemeClr val="bg1"/>
                </a:solidFill>
              </a:rPr>
              <a:t>Not forbidden but not encouraged</a:t>
            </a:r>
          </a:p>
          <a:p>
            <a:pPr marL="457200" indent="-457200" algn="l" hangingPunct="0">
              <a:buFont typeface="Arial" panose="020B0604020202020204" pitchFamily="34" charset="0"/>
              <a:buChar char="•"/>
            </a:pPr>
            <a:r>
              <a:rPr lang="en-GB" sz="4000" dirty="0">
                <a:solidFill>
                  <a:schemeClr val="bg1"/>
                </a:solidFill>
              </a:rPr>
              <a:t>Evidence of need </a:t>
            </a:r>
          </a:p>
        </p:txBody>
      </p:sp>
      <p:pic>
        <p:nvPicPr>
          <p:cNvPr id="5" name="Picture 4">
            <a:extLst>
              <a:ext uri="{FF2B5EF4-FFF2-40B4-BE49-F238E27FC236}">
                <a16:creationId xmlns:a16="http://schemas.microsoft.com/office/drawing/2014/main" id="{D88EA0D2-F177-41C1-97E0-EE37ED25E55C}"/>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3393060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Autofit/>
          </a:bodyPr>
          <a:lstStyle/>
          <a:p>
            <a:r>
              <a:rPr lang="en-US" b="1" dirty="0">
                <a:solidFill>
                  <a:schemeClr val="bg1"/>
                </a:solidFill>
              </a:rPr>
              <a:t>Live voice presentation</a:t>
            </a:r>
          </a:p>
        </p:txBody>
      </p:sp>
      <p:sp>
        <p:nvSpPr>
          <p:cNvPr id="3" name="Subtitle 2"/>
          <p:cNvSpPr>
            <a:spLocks noGrp="1"/>
          </p:cNvSpPr>
          <p:nvPr>
            <p:ph type="subTitle" idx="1"/>
          </p:nvPr>
        </p:nvSpPr>
        <p:spPr>
          <a:xfrm>
            <a:off x="259080" y="1051217"/>
            <a:ext cx="8199120" cy="5282908"/>
          </a:xfrm>
        </p:spPr>
        <p:txBody>
          <a:bodyPr>
            <a:normAutofit/>
          </a:bodyPr>
          <a:lstStyle/>
          <a:p>
            <a:pPr marL="457200" indent="-457200" algn="l">
              <a:buFont typeface="Arial" panose="020B0604020202020204" pitchFamily="34" charset="0"/>
              <a:buChar char="•"/>
            </a:pPr>
            <a:r>
              <a:rPr lang="en-US" sz="3800" dirty="0">
                <a:solidFill>
                  <a:schemeClr val="bg1"/>
                </a:solidFill>
              </a:rPr>
              <a:t>Not AAO</a:t>
            </a:r>
          </a:p>
          <a:p>
            <a:pPr marL="457200" indent="-457200" algn="l">
              <a:buFont typeface="Arial" panose="020B0604020202020204" pitchFamily="34" charset="0"/>
              <a:buChar char="•"/>
            </a:pPr>
            <a:r>
              <a:rPr lang="en-US" sz="3800" dirty="0">
                <a:solidFill>
                  <a:schemeClr val="bg1"/>
                </a:solidFill>
              </a:rPr>
              <a:t>NWoW</a:t>
            </a:r>
          </a:p>
          <a:p>
            <a:pPr marL="457200" indent="-457200" algn="l">
              <a:buFont typeface="Arial" panose="020B0604020202020204" pitchFamily="34" charset="0"/>
              <a:buChar char="•"/>
            </a:pPr>
            <a:r>
              <a:rPr lang="en-US" sz="3800" dirty="0">
                <a:solidFill>
                  <a:schemeClr val="bg1"/>
                </a:solidFill>
              </a:rPr>
              <a:t>Persistent and significant difficulties following speech at normal speed</a:t>
            </a:r>
          </a:p>
          <a:p>
            <a:pPr marL="457200" indent="-457200" algn="l">
              <a:buFont typeface="Arial" panose="020B0604020202020204" pitchFamily="34" charset="0"/>
              <a:buChar char="•"/>
            </a:pPr>
            <a:r>
              <a:rPr lang="en-US" sz="3800" b="1" dirty="0">
                <a:solidFill>
                  <a:schemeClr val="bg1"/>
                </a:solidFill>
              </a:rPr>
              <a:t>Must</a:t>
            </a:r>
            <a:r>
              <a:rPr lang="en-US" sz="3800" dirty="0">
                <a:solidFill>
                  <a:schemeClr val="bg1"/>
                </a:solidFill>
              </a:rPr>
              <a:t> consult specialist teacher</a:t>
            </a:r>
          </a:p>
          <a:p>
            <a:pPr marL="457200" indent="-457200" algn="l">
              <a:buFont typeface="Arial" panose="020B0604020202020204" pitchFamily="34" charset="0"/>
              <a:buChar char="•"/>
            </a:pPr>
            <a:r>
              <a:rPr lang="en-US" sz="3800" dirty="0">
                <a:solidFill>
                  <a:schemeClr val="bg1"/>
                </a:solidFill>
              </a:rPr>
              <a:t>Extra time up to 25% considered</a:t>
            </a:r>
          </a:p>
          <a:p>
            <a:pPr marL="457200" indent="-457200" algn="l">
              <a:buFont typeface="Arial" panose="020B0604020202020204" pitchFamily="34" charset="0"/>
              <a:buChar char="•"/>
            </a:pPr>
            <a:r>
              <a:rPr lang="en-US" sz="3800" dirty="0">
                <a:solidFill>
                  <a:schemeClr val="bg1"/>
                </a:solidFill>
              </a:rPr>
              <a:t>Advance opening</a:t>
            </a:r>
          </a:p>
          <a:p>
            <a:endParaRPr lang="en-US" dirty="0">
              <a:solidFill>
                <a:schemeClr val="tx1"/>
              </a:solidFill>
            </a:endParaRPr>
          </a:p>
          <a:p>
            <a:pPr hangingPunct="0"/>
            <a:endParaRPr lang="en-GB" dirty="0"/>
          </a:p>
        </p:txBody>
      </p:sp>
      <p:pic>
        <p:nvPicPr>
          <p:cNvPr id="4" name="Picture 3">
            <a:extLst>
              <a:ext uri="{FF2B5EF4-FFF2-40B4-BE49-F238E27FC236}">
                <a16:creationId xmlns:a16="http://schemas.microsoft.com/office/drawing/2014/main" id="{411137D6-1231-4AE1-BF44-1B8185CA9ACD}"/>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3020581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b="1" dirty="0">
                <a:solidFill>
                  <a:schemeClr val="bg1"/>
                </a:solidFill>
              </a:rPr>
              <a:t>Exemption</a:t>
            </a:r>
          </a:p>
        </p:txBody>
      </p:sp>
      <p:sp>
        <p:nvSpPr>
          <p:cNvPr id="3" name="Subtitle 2"/>
          <p:cNvSpPr>
            <a:spLocks noGrp="1"/>
          </p:cNvSpPr>
          <p:nvPr>
            <p:ph type="subTitle" idx="1"/>
          </p:nvPr>
        </p:nvSpPr>
        <p:spPr>
          <a:xfrm>
            <a:off x="685800" y="1596199"/>
            <a:ext cx="8244840" cy="4944718"/>
          </a:xfrm>
        </p:spPr>
        <p:txBody>
          <a:bodyPr>
            <a:normAutofit fontScale="92500" lnSpcReduction="10000"/>
          </a:bodyPr>
          <a:lstStyle/>
          <a:p>
            <a:pPr marL="457200" indent="-457200" algn="l">
              <a:buFont typeface="Arial" panose="020B0604020202020204" pitchFamily="34" charset="0"/>
              <a:buChar char="•"/>
            </a:pPr>
            <a:r>
              <a:rPr lang="en-US" sz="4300" dirty="0">
                <a:solidFill>
                  <a:schemeClr val="bg1"/>
                </a:solidFill>
              </a:rPr>
              <a:t>Agreed before examination with AO</a:t>
            </a:r>
          </a:p>
          <a:p>
            <a:pPr marL="457200" indent="-457200" algn="l">
              <a:buFont typeface="Arial" panose="020B0604020202020204" pitchFamily="34" charset="0"/>
              <a:buChar char="•"/>
            </a:pPr>
            <a:r>
              <a:rPr lang="en-US" sz="4300" dirty="0">
                <a:solidFill>
                  <a:schemeClr val="bg1"/>
                </a:solidFill>
              </a:rPr>
              <a:t>Last resort</a:t>
            </a:r>
          </a:p>
          <a:p>
            <a:pPr marL="457200" indent="-457200" algn="l">
              <a:buFont typeface="Arial" panose="020B0604020202020204" pitchFamily="34" charset="0"/>
              <a:buChar char="•"/>
            </a:pPr>
            <a:r>
              <a:rPr lang="en-US" sz="4300" dirty="0">
                <a:solidFill>
                  <a:schemeClr val="bg1"/>
                </a:solidFill>
              </a:rPr>
              <a:t>Not undermine integrity</a:t>
            </a:r>
          </a:p>
          <a:p>
            <a:pPr marL="457200" indent="-457200" algn="l">
              <a:buFont typeface="Arial" panose="020B0604020202020204" pitchFamily="34" charset="0"/>
              <a:buChar char="•"/>
            </a:pPr>
            <a:r>
              <a:rPr lang="en-US" sz="4300" dirty="0">
                <a:solidFill>
                  <a:schemeClr val="bg1"/>
                </a:solidFill>
              </a:rPr>
              <a:t>Whole components</a:t>
            </a:r>
          </a:p>
          <a:p>
            <a:pPr marL="457200" indent="-457200" algn="l">
              <a:buFont typeface="Arial" panose="020B0604020202020204" pitchFamily="34" charset="0"/>
              <a:buChar char="•"/>
            </a:pPr>
            <a:r>
              <a:rPr lang="en-US" sz="4300" dirty="0">
                <a:solidFill>
                  <a:schemeClr val="bg1"/>
                </a:solidFill>
              </a:rPr>
              <a:t>No more than 40%</a:t>
            </a:r>
          </a:p>
          <a:p>
            <a:pPr marL="457200" indent="-457200" algn="l">
              <a:buFont typeface="Arial" panose="020B0604020202020204" pitchFamily="34" charset="0"/>
              <a:buChar char="•"/>
            </a:pPr>
            <a:r>
              <a:rPr lang="en-US" sz="4300" dirty="0">
                <a:solidFill>
                  <a:schemeClr val="bg1"/>
                </a:solidFill>
              </a:rPr>
              <a:t>GQs only</a:t>
            </a:r>
          </a:p>
          <a:p>
            <a:pPr marL="457200" indent="-457200" algn="l">
              <a:buFont typeface="Arial" panose="020B0604020202020204" pitchFamily="34" charset="0"/>
              <a:buChar char="•"/>
            </a:pPr>
            <a:r>
              <a:rPr lang="en-US" sz="4300" dirty="0">
                <a:solidFill>
                  <a:schemeClr val="bg1"/>
                </a:solidFill>
              </a:rPr>
              <a:t>Refer through AAO</a:t>
            </a:r>
            <a:endParaRPr lang="en-GB" dirty="0">
              <a:solidFill>
                <a:schemeClr val="bg1"/>
              </a:solidFill>
            </a:endParaRPr>
          </a:p>
        </p:txBody>
      </p:sp>
      <p:pic>
        <p:nvPicPr>
          <p:cNvPr id="5" name="Picture 4">
            <a:extLst>
              <a:ext uri="{FF2B5EF4-FFF2-40B4-BE49-F238E27FC236}">
                <a16:creationId xmlns:a16="http://schemas.microsoft.com/office/drawing/2014/main" id="{C49CBE0D-3B83-4C9B-B208-A7D653EE484F}"/>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1479625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t>Website pages</a:t>
            </a:r>
            <a:br>
              <a:rPr lang="en-US" dirty="0"/>
            </a:br>
            <a:r>
              <a:rPr lang="en-GB" sz="3100" b="1" u="sng" dirty="0">
                <a:solidFill>
                  <a:srgbClr val="0000FF"/>
                </a:solidFill>
                <a:hlinkClick r:id="rId2" tooltip="Go to the Deaf Education Information Category archives."/>
              </a:rPr>
              <a:t>Deaf Education</a:t>
            </a:r>
            <a:r>
              <a:rPr lang="en-GB" sz="3100" dirty="0">
                <a:solidFill>
                  <a:srgbClr val="0000FF"/>
                </a:solidFill>
              </a:rPr>
              <a:t>/</a:t>
            </a:r>
            <a:r>
              <a:rPr lang="en-GB" sz="3100" b="1" u="sng" dirty="0">
                <a:solidFill>
                  <a:srgbClr val="0000FF"/>
                </a:solidFill>
                <a:hlinkClick r:id="rId3" tooltip="Go to the Policy and Reforms Information Category archives."/>
              </a:rPr>
              <a:t>Policy and Reforms</a:t>
            </a:r>
            <a:r>
              <a:rPr lang="en-GB" sz="3100" dirty="0">
                <a:solidFill>
                  <a:srgbClr val="0000FF"/>
                </a:solidFill>
              </a:rPr>
              <a:t>/Access arrangements</a:t>
            </a:r>
            <a:endParaRPr lang="en-US" sz="3100" dirty="0">
              <a:solidFill>
                <a:srgbClr val="0000FF"/>
              </a:solidFill>
            </a:endParaRPr>
          </a:p>
        </p:txBody>
      </p:sp>
      <p:pic>
        <p:nvPicPr>
          <p:cNvPr id="3" name="Picture 2">
            <a:extLst>
              <a:ext uri="{FF2B5EF4-FFF2-40B4-BE49-F238E27FC236}">
                <a16:creationId xmlns:a16="http://schemas.microsoft.com/office/drawing/2014/main" id="{3A50AA8E-9EB2-4F13-8F64-6E4885E21EDF}"/>
              </a:ext>
            </a:extLst>
          </p:cNvPr>
          <p:cNvPicPr>
            <a:picLocks noChangeAspect="1"/>
          </p:cNvPicPr>
          <p:nvPr/>
        </p:nvPicPr>
        <p:blipFill>
          <a:blip r:embed="rId4"/>
          <a:stretch>
            <a:fillRect/>
          </a:stretch>
        </p:blipFill>
        <p:spPr>
          <a:xfrm>
            <a:off x="1612672" y="1484790"/>
            <a:ext cx="6296025" cy="4669267"/>
          </a:xfrm>
          <a:prstGeom prst="rect">
            <a:avLst/>
          </a:prstGeom>
        </p:spPr>
      </p:pic>
      <p:pic>
        <p:nvPicPr>
          <p:cNvPr id="7" name="Picture 6">
            <a:extLst>
              <a:ext uri="{FF2B5EF4-FFF2-40B4-BE49-F238E27FC236}">
                <a16:creationId xmlns:a16="http://schemas.microsoft.com/office/drawing/2014/main" id="{19604023-C179-4F57-B36A-4465F78A7FE3}"/>
              </a:ext>
            </a:extLst>
          </p:cNvPr>
          <p:cNvPicPr>
            <a:picLocks noChangeAspect="1"/>
          </p:cNvPicPr>
          <p:nvPr/>
        </p:nvPicPr>
        <p:blipFill>
          <a:blip r:embed="rId5"/>
          <a:stretch>
            <a:fillRect/>
          </a:stretch>
        </p:blipFill>
        <p:spPr>
          <a:xfrm>
            <a:off x="190096" y="5711348"/>
            <a:ext cx="2090414" cy="1153908"/>
          </a:xfrm>
          <a:prstGeom prst="rect">
            <a:avLst/>
          </a:prstGeom>
        </p:spPr>
      </p:pic>
    </p:spTree>
    <p:extLst>
      <p:ext uri="{BB962C8B-B14F-4D97-AF65-F5344CB8AC3E}">
        <p14:creationId xmlns:p14="http://schemas.microsoft.com/office/powerpoint/2010/main" val="1199834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25640"/>
          </a:xfrm>
          <a:prstGeom prst="rect">
            <a:avLst/>
          </a:prstGeom>
        </p:spPr>
      </p:pic>
      <p:sp>
        <p:nvSpPr>
          <p:cNvPr id="3" name="Content Placeholder 2"/>
          <p:cNvSpPr>
            <a:spLocks noGrp="1"/>
          </p:cNvSpPr>
          <p:nvPr>
            <p:ph idx="1"/>
          </p:nvPr>
        </p:nvSpPr>
        <p:spPr>
          <a:xfrm>
            <a:off x="3855720" y="2529840"/>
            <a:ext cx="5288280" cy="4495800"/>
          </a:xfrm>
        </p:spPr>
        <p:txBody>
          <a:bodyPr>
            <a:normAutofit/>
          </a:bodyPr>
          <a:lstStyle/>
          <a:p>
            <a:pPr marL="0" indent="0">
              <a:buNone/>
            </a:pPr>
            <a:r>
              <a:rPr lang="en-GB" dirty="0">
                <a:solidFill>
                  <a:schemeClr val="bg1">
                    <a:lumMod val="85000"/>
                  </a:schemeClr>
                </a:solidFill>
              </a:rPr>
              <a:t>Who am I?</a:t>
            </a:r>
          </a:p>
          <a:p>
            <a:pPr marL="0" indent="0">
              <a:buNone/>
            </a:pPr>
            <a:r>
              <a:rPr lang="en-GB" b="1" dirty="0">
                <a:solidFill>
                  <a:schemeClr val="bg1">
                    <a:lumMod val="75000"/>
                  </a:schemeClr>
                </a:solidFill>
              </a:rPr>
              <a:t>Principles of access </a:t>
            </a:r>
          </a:p>
          <a:p>
            <a:pPr marL="0" indent="0">
              <a:buNone/>
            </a:pPr>
            <a:r>
              <a:rPr lang="en-GB" b="1" dirty="0">
                <a:solidFill>
                  <a:schemeClr val="bg1">
                    <a:lumMod val="75000"/>
                  </a:schemeClr>
                </a:solidFill>
              </a:rPr>
              <a:t>Specific access arrangements</a:t>
            </a:r>
          </a:p>
          <a:p>
            <a:pPr marL="0" indent="0">
              <a:buNone/>
            </a:pPr>
            <a:r>
              <a:rPr lang="en-GB" b="1" dirty="0">
                <a:solidFill>
                  <a:srgbClr val="0000FF"/>
                </a:solidFill>
              </a:rPr>
              <a:t>Current issues</a:t>
            </a:r>
          </a:p>
          <a:p>
            <a:pPr marL="0" indent="0">
              <a:buNone/>
            </a:pPr>
            <a:r>
              <a:rPr lang="en-GB" b="1" dirty="0">
                <a:solidFill>
                  <a:schemeClr val="bg1">
                    <a:lumMod val="75000"/>
                  </a:schemeClr>
                </a:solidFill>
              </a:rPr>
              <a:t>New online course</a:t>
            </a:r>
          </a:p>
          <a:p>
            <a:pPr marL="0" indent="0">
              <a:buNone/>
            </a:pPr>
            <a:endParaRPr lang="en-GB" dirty="0"/>
          </a:p>
        </p:txBody>
      </p:sp>
    </p:spTree>
    <p:extLst>
      <p:ext uri="{BB962C8B-B14F-4D97-AF65-F5344CB8AC3E}">
        <p14:creationId xmlns:p14="http://schemas.microsoft.com/office/powerpoint/2010/main" val="17437490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480" y="278989"/>
            <a:ext cx="7772400" cy="559558"/>
          </a:xfrm>
        </p:spPr>
        <p:txBody>
          <a:bodyPr>
            <a:normAutofit fontScale="90000"/>
          </a:bodyPr>
          <a:lstStyle/>
          <a:p>
            <a:r>
              <a:rPr lang="en-US" dirty="0">
                <a:solidFill>
                  <a:schemeClr val="accent5"/>
                </a:solidFill>
              </a:rPr>
              <a:t>Current issues</a:t>
            </a:r>
          </a:p>
        </p:txBody>
      </p:sp>
      <p:pic>
        <p:nvPicPr>
          <p:cNvPr id="9" name="Picture 8"/>
          <p:cNvPicPr>
            <a:picLocks noChangeAspect="1"/>
          </p:cNvPicPr>
          <p:nvPr/>
        </p:nvPicPr>
        <p:blipFill>
          <a:blip r:embed="rId2"/>
          <a:stretch>
            <a:fillRect/>
          </a:stretch>
        </p:blipFill>
        <p:spPr>
          <a:xfrm>
            <a:off x="2133720" y="838547"/>
            <a:ext cx="4857630" cy="2914578"/>
          </a:xfrm>
          <a:prstGeom prst="rect">
            <a:avLst/>
          </a:prstGeom>
        </p:spPr>
      </p:pic>
      <p:sp>
        <p:nvSpPr>
          <p:cNvPr id="11" name="Rectangle 10"/>
          <p:cNvSpPr/>
          <p:nvPr/>
        </p:nvSpPr>
        <p:spPr>
          <a:xfrm>
            <a:off x="1341120" y="4074666"/>
            <a:ext cx="4572000" cy="3046988"/>
          </a:xfrm>
          <a:prstGeom prst="rect">
            <a:avLst/>
          </a:prstGeom>
        </p:spPr>
        <p:txBody>
          <a:bodyPr>
            <a:spAutoFit/>
          </a:bodyPr>
          <a:lstStyle/>
          <a:p>
            <a:r>
              <a:rPr lang="en-US" sz="3200" b="1" dirty="0">
                <a:solidFill>
                  <a:srgbClr val="0000FF"/>
                </a:solidFill>
              </a:rPr>
              <a:t>OLMs</a:t>
            </a:r>
          </a:p>
          <a:p>
            <a:r>
              <a:rPr lang="en-US" sz="3200" b="1" dirty="0">
                <a:solidFill>
                  <a:srgbClr val="0000FF"/>
                </a:solidFill>
              </a:rPr>
              <a:t>Readers</a:t>
            </a:r>
          </a:p>
          <a:p>
            <a:r>
              <a:rPr lang="en-US" sz="3200" b="1" dirty="0">
                <a:solidFill>
                  <a:srgbClr val="0000FF"/>
                </a:solidFill>
              </a:rPr>
              <a:t>Specialist assessors</a:t>
            </a:r>
          </a:p>
          <a:p>
            <a:r>
              <a:rPr lang="en-US" sz="3200" b="1" dirty="0">
                <a:solidFill>
                  <a:srgbClr val="0000FF"/>
                </a:solidFill>
              </a:rPr>
              <a:t>Language modification</a:t>
            </a:r>
          </a:p>
          <a:p>
            <a:r>
              <a:rPr lang="en-US" sz="3200" b="1" dirty="0">
                <a:solidFill>
                  <a:srgbClr val="0000FF"/>
                </a:solidFill>
              </a:rPr>
              <a:t>BSL Interpreters</a:t>
            </a:r>
          </a:p>
          <a:p>
            <a:endParaRPr lang="en-US" sz="3200" b="1" dirty="0">
              <a:solidFill>
                <a:srgbClr val="0000FF"/>
              </a:solidFill>
            </a:endParaRPr>
          </a:p>
        </p:txBody>
      </p:sp>
      <p:pic>
        <p:nvPicPr>
          <p:cNvPr id="7" name="Picture 6">
            <a:extLst>
              <a:ext uri="{FF2B5EF4-FFF2-40B4-BE49-F238E27FC236}">
                <a16:creationId xmlns:a16="http://schemas.microsoft.com/office/drawing/2014/main" id="{0FBE8D23-F31E-4554-9B7C-1D62F2E7D7E0}"/>
              </a:ext>
            </a:extLst>
          </p:cNvPr>
          <p:cNvPicPr>
            <a:picLocks noChangeAspect="1"/>
          </p:cNvPicPr>
          <p:nvPr/>
        </p:nvPicPr>
        <p:blipFill>
          <a:blip r:embed="rId3"/>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1406957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379" y="175491"/>
            <a:ext cx="6412963" cy="1400091"/>
          </a:xfrm>
        </p:spPr>
        <p:txBody>
          <a:bodyPr>
            <a:normAutofit fontScale="90000"/>
          </a:bodyPr>
          <a:lstStyle/>
          <a:p>
            <a:r>
              <a:rPr lang="en-US" dirty="0">
                <a:solidFill>
                  <a:srgbClr val="00B0F0"/>
                </a:solidFill>
              </a:rPr>
              <a:t>Ofqual </a:t>
            </a:r>
            <a:br>
              <a:rPr lang="en-US" dirty="0">
                <a:solidFill>
                  <a:srgbClr val="00B0F0"/>
                </a:solidFill>
              </a:rPr>
            </a:br>
            <a:r>
              <a:rPr lang="en-US" dirty="0">
                <a:solidFill>
                  <a:srgbClr val="00B0F0"/>
                </a:solidFill>
              </a:rPr>
              <a:t>Equality Act 2016 s96</a:t>
            </a:r>
          </a:p>
        </p:txBody>
      </p:sp>
      <p:sp>
        <p:nvSpPr>
          <p:cNvPr id="3" name="Subtitle 2"/>
          <p:cNvSpPr>
            <a:spLocks noGrp="1"/>
          </p:cNvSpPr>
          <p:nvPr>
            <p:ph type="subTitle" idx="1"/>
          </p:nvPr>
        </p:nvSpPr>
        <p:spPr>
          <a:xfrm>
            <a:off x="1248770" y="1575582"/>
            <a:ext cx="6400800" cy="4596746"/>
          </a:xfrm>
        </p:spPr>
        <p:txBody>
          <a:bodyPr>
            <a:normAutofit/>
          </a:bodyPr>
          <a:lstStyle/>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pic>
        <p:nvPicPr>
          <p:cNvPr id="7" name="Picture 6"/>
          <p:cNvPicPr>
            <a:picLocks noChangeAspect="1"/>
          </p:cNvPicPr>
          <p:nvPr/>
        </p:nvPicPr>
        <p:blipFill>
          <a:blip r:embed="rId2"/>
          <a:stretch>
            <a:fillRect/>
          </a:stretch>
        </p:blipFill>
        <p:spPr>
          <a:xfrm>
            <a:off x="2281237" y="1511578"/>
            <a:ext cx="4581525" cy="3333750"/>
          </a:xfrm>
          <a:prstGeom prst="rect">
            <a:avLst/>
          </a:prstGeom>
        </p:spPr>
      </p:pic>
      <p:sp>
        <p:nvSpPr>
          <p:cNvPr id="8" name="Rectangle 7"/>
          <p:cNvSpPr/>
          <p:nvPr/>
        </p:nvSpPr>
        <p:spPr>
          <a:xfrm>
            <a:off x="353420" y="5006193"/>
            <a:ext cx="8191499" cy="1569660"/>
          </a:xfrm>
          <a:prstGeom prst="rect">
            <a:avLst/>
          </a:prstGeom>
        </p:spPr>
        <p:txBody>
          <a:bodyPr wrap="square">
            <a:spAutoFit/>
          </a:bodyPr>
          <a:lstStyle/>
          <a:p>
            <a:r>
              <a:rPr lang="en-GB" sz="3200" dirty="0">
                <a:latin typeface="Arial" panose="020B0604020202020204" pitchFamily="34" charset="0"/>
              </a:rPr>
              <a:t>to seek views on whether or not to specify to prohibit the use of </a:t>
            </a:r>
            <a:r>
              <a:rPr lang="en-GB" sz="3200" dirty="0">
                <a:solidFill>
                  <a:srgbClr val="00B0F0"/>
                </a:solidFill>
                <a:latin typeface="Arial" panose="020B0604020202020204" pitchFamily="34" charset="0"/>
              </a:rPr>
              <a:t>Oral Language Modifiers </a:t>
            </a:r>
            <a:r>
              <a:rPr lang="en-GB" sz="3200" dirty="0">
                <a:latin typeface="Arial" panose="020B0604020202020204" pitchFamily="34" charset="0"/>
              </a:rPr>
              <a:t>(OLMs) as a reasonable adjustment </a:t>
            </a:r>
            <a:endParaRPr lang="en-GB" sz="3200" dirty="0"/>
          </a:p>
        </p:txBody>
      </p:sp>
      <p:sp>
        <p:nvSpPr>
          <p:cNvPr id="9" name="Rectangle 8"/>
          <p:cNvSpPr/>
          <p:nvPr/>
        </p:nvSpPr>
        <p:spPr>
          <a:xfrm rot="16200000">
            <a:off x="6023829" y="3752805"/>
            <a:ext cx="2018053" cy="369332"/>
          </a:xfrm>
          <a:prstGeom prst="rect">
            <a:avLst/>
          </a:prstGeom>
        </p:spPr>
        <p:txBody>
          <a:bodyPr wrap="none">
            <a:spAutoFit/>
          </a:bodyPr>
          <a:lstStyle/>
          <a:p>
            <a:r>
              <a:rPr lang="en-GB" dirty="0"/>
              <a:t>/www.salesian.com</a:t>
            </a:r>
          </a:p>
        </p:txBody>
      </p:sp>
    </p:spTree>
    <p:extLst>
      <p:ext uri="{BB962C8B-B14F-4D97-AF65-F5344CB8AC3E}">
        <p14:creationId xmlns:p14="http://schemas.microsoft.com/office/powerpoint/2010/main" val="2644135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379" y="325066"/>
            <a:ext cx="2531421" cy="559558"/>
          </a:xfrm>
        </p:spPr>
        <p:txBody>
          <a:bodyPr>
            <a:normAutofit fontScale="90000"/>
          </a:bodyPr>
          <a:lstStyle/>
          <a:p>
            <a:r>
              <a:rPr lang="en-US" dirty="0"/>
              <a:t>Reader</a:t>
            </a:r>
          </a:p>
        </p:txBody>
      </p:sp>
      <p:sp>
        <p:nvSpPr>
          <p:cNvPr id="3" name="Subtitle 2"/>
          <p:cNvSpPr>
            <a:spLocks noGrp="1"/>
          </p:cNvSpPr>
          <p:nvPr>
            <p:ph type="subTitle" idx="1"/>
          </p:nvPr>
        </p:nvSpPr>
        <p:spPr>
          <a:xfrm>
            <a:off x="574491" y="5207468"/>
            <a:ext cx="8046395" cy="1204685"/>
          </a:xfrm>
        </p:spPr>
        <p:txBody>
          <a:bodyPr>
            <a:normAutofit fontScale="62500" lnSpcReduction="20000"/>
          </a:bodyPr>
          <a:lstStyle/>
          <a:p>
            <a:pPr algn="l"/>
            <a:r>
              <a:rPr lang="en-US" sz="4000" dirty="0">
                <a:solidFill>
                  <a:schemeClr val="tx1"/>
                </a:solidFill>
              </a:rPr>
              <a:t>50% extra time if computer reader not permitted. </a:t>
            </a:r>
          </a:p>
          <a:p>
            <a:pPr algn="l"/>
            <a:endParaRPr lang="en-US" sz="4000" dirty="0">
              <a:solidFill>
                <a:schemeClr val="tx1"/>
              </a:solidFill>
            </a:endParaRPr>
          </a:p>
          <a:p>
            <a:pPr algn="l"/>
            <a:r>
              <a:rPr lang="en-US" sz="4000" dirty="0">
                <a:solidFill>
                  <a:schemeClr val="tx1"/>
                </a:solidFill>
              </a:rPr>
              <a:t>Is this discriminatory?</a:t>
            </a:r>
          </a:p>
          <a:p>
            <a:pPr algn="l"/>
            <a:endParaRPr lang="en-US" sz="4000" dirty="0">
              <a:solidFill>
                <a:schemeClr val="tx1"/>
              </a:solidFill>
            </a:endParaRPr>
          </a:p>
          <a:p>
            <a:pPr algn="l"/>
            <a:endParaRPr lang="en-US" sz="4000" dirty="0">
              <a:solidFill>
                <a:schemeClr val="tx1"/>
              </a:solidFill>
            </a:endParaRPr>
          </a:p>
          <a:p>
            <a:pPr algn="l"/>
            <a:endParaRPr lang="en-US" sz="4000" dirty="0">
              <a:solidFill>
                <a:schemeClr val="tx1"/>
              </a:solidFill>
            </a:endParaRPr>
          </a:p>
        </p:txBody>
      </p:sp>
      <p:sp>
        <p:nvSpPr>
          <p:cNvPr id="7" name="TextBox 6"/>
          <p:cNvSpPr txBox="1"/>
          <p:nvPr/>
        </p:nvSpPr>
        <p:spPr>
          <a:xfrm rot="16200000">
            <a:off x="6186475" y="2786747"/>
            <a:ext cx="5095874" cy="646331"/>
          </a:xfrm>
          <a:prstGeom prst="rect">
            <a:avLst/>
          </a:prstGeom>
          <a:noFill/>
        </p:spPr>
        <p:txBody>
          <a:bodyPr wrap="square" rtlCol="0">
            <a:spAutoFit/>
          </a:bodyPr>
          <a:lstStyle/>
          <a:p>
            <a:r>
              <a:rPr lang="en-US" dirty="0"/>
              <a:t>https://www.planitplus.net/JobProfileImages/455.jpg</a:t>
            </a:r>
            <a:endParaRPr lang="en-GB" dirty="0"/>
          </a:p>
        </p:txBody>
      </p:sp>
      <p:pic>
        <p:nvPicPr>
          <p:cNvPr id="2050" name="Picture 2" descr="https://www.planitplus.net/JobProfileImages/4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096" y="884624"/>
            <a:ext cx="6153150" cy="401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965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55720" y="2529840"/>
            <a:ext cx="5288280" cy="4495800"/>
          </a:xfrm>
        </p:spPr>
        <p:txBody>
          <a:bodyPr>
            <a:normAutofit/>
          </a:bodyPr>
          <a:lstStyle/>
          <a:p>
            <a:pPr marL="0" indent="0">
              <a:buNone/>
            </a:pPr>
            <a:r>
              <a:rPr lang="en-GB" b="1" dirty="0">
                <a:solidFill>
                  <a:srgbClr val="0000FF"/>
                </a:solidFill>
              </a:rPr>
              <a:t>Who am I?</a:t>
            </a:r>
          </a:p>
          <a:p>
            <a:pPr marL="0" indent="0">
              <a:buNone/>
            </a:pPr>
            <a:r>
              <a:rPr lang="en-GB" b="1" dirty="0">
                <a:solidFill>
                  <a:schemeClr val="bg1">
                    <a:lumMod val="75000"/>
                  </a:schemeClr>
                </a:solidFill>
              </a:rPr>
              <a:t>Principles of access </a:t>
            </a:r>
          </a:p>
          <a:p>
            <a:pPr marL="0" indent="0">
              <a:buNone/>
            </a:pPr>
            <a:r>
              <a:rPr lang="en-GB" b="1" dirty="0">
                <a:solidFill>
                  <a:schemeClr val="bg1">
                    <a:lumMod val="75000"/>
                  </a:schemeClr>
                </a:solidFill>
              </a:rPr>
              <a:t>Specific access arrangements</a:t>
            </a:r>
          </a:p>
          <a:p>
            <a:pPr marL="0" indent="0">
              <a:buNone/>
            </a:pPr>
            <a:r>
              <a:rPr lang="en-GB" b="1" dirty="0">
                <a:solidFill>
                  <a:schemeClr val="bg1">
                    <a:lumMod val="75000"/>
                  </a:schemeClr>
                </a:solidFill>
              </a:rPr>
              <a:t>Current issues</a:t>
            </a:r>
          </a:p>
          <a:p>
            <a:pPr marL="0" indent="0">
              <a:buNone/>
            </a:pPr>
            <a:r>
              <a:rPr lang="en-GB" b="1" dirty="0">
                <a:solidFill>
                  <a:schemeClr val="bg1">
                    <a:lumMod val="75000"/>
                  </a:schemeClr>
                </a:solidFill>
              </a:rPr>
              <a:t>New online course</a:t>
            </a:r>
          </a:p>
          <a:p>
            <a:pPr marL="0" indent="0">
              <a:buNone/>
            </a:pPr>
            <a:endParaRPr lang="en-GB" dirty="0"/>
          </a:p>
        </p:txBody>
      </p:sp>
    </p:spTree>
    <p:extLst>
      <p:ext uri="{BB962C8B-B14F-4D97-AF65-F5344CB8AC3E}">
        <p14:creationId xmlns:p14="http://schemas.microsoft.com/office/powerpoint/2010/main" val="27861837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677" y="2668052"/>
            <a:ext cx="3625517" cy="559558"/>
          </a:xfrm>
        </p:spPr>
        <p:txBody>
          <a:bodyPr>
            <a:normAutofit fontScale="90000"/>
          </a:bodyPr>
          <a:lstStyle/>
          <a:p>
            <a:r>
              <a:rPr lang="en-US" dirty="0"/>
              <a:t>Who is a specialist assessor?</a:t>
            </a:r>
          </a:p>
        </p:txBody>
      </p:sp>
      <p:sp>
        <p:nvSpPr>
          <p:cNvPr id="3" name="TextBox 2"/>
          <p:cNvSpPr txBox="1"/>
          <p:nvPr/>
        </p:nvSpPr>
        <p:spPr>
          <a:xfrm>
            <a:off x="152399" y="6402943"/>
            <a:ext cx="2676525" cy="369332"/>
          </a:xfrm>
          <a:prstGeom prst="rect">
            <a:avLst/>
          </a:prstGeom>
          <a:noFill/>
        </p:spPr>
        <p:txBody>
          <a:bodyPr wrap="square" rtlCol="0">
            <a:spAutoFit/>
          </a:bodyPr>
          <a:lstStyle/>
          <a:p>
            <a:r>
              <a:rPr lang="en-GB" dirty="0"/>
              <a:t>http://inclusive.tki.org.nz</a:t>
            </a:r>
          </a:p>
        </p:txBody>
      </p:sp>
      <p:pic>
        <p:nvPicPr>
          <p:cNvPr id="1026" name="Picture 2" descr="http://inclusive.tki.org.nz/assets/inclusive-education/slide-images/_resampled/ScaleWidthWzY2N10/IMG-students-and-teacher-in-discu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25" y="928687"/>
            <a:ext cx="6353175" cy="42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57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Who is a specialist assessor?</a:t>
            </a:r>
          </a:p>
        </p:txBody>
      </p:sp>
      <p:sp>
        <p:nvSpPr>
          <p:cNvPr id="3" name="Subtitle 2"/>
          <p:cNvSpPr>
            <a:spLocks noGrp="1"/>
          </p:cNvSpPr>
          <p:nvPr>
            <p:ph type="subTitle" idx="1"/>
          </p:nvPr>
        </p:nvSpPr>
        <p:spPr>
          <a:xfrm>
            <a:off x="685800" y="1169479"/>
            <a:ext cx="7886700" cy="4944718"/>
          </a:xfrm>
        </p:spPr>
        <p:txBody>
          <a:bodyPr>
            <a:normAutofit/>
          </a:bodyPr>
          <a:lstStyle/>
          <a:p>
            <a:pPr marL="457200" indent="-457200" algn="l">
              <a:buFont typeface="Arial" panose="020B0604020202020204" pitchFamily="34" charset="0"/>
              <a:buChar char="•"/>
            </a:pPr>
            <a:r>
              <a:rPr lang="en-US" sz="4000" dirty="0">
                <a:solidFill>
                  <a:schemeClr val="bg1"/>
                </a:solidFill>
              </a:rPr>
              <a:t>Head of Centre to approve</a:t>
            </a:r>
          </a:p>
          <a:p>
            <a:pPr marL="457200" indent="-457200" algn="l">
              <a:buFont typeface="Arial" panose="020B0604020202020204" pitchFamily="34" charset="0"/>
              <a:buChar char="•"/>
            </a:pPr>
            <a:r>
              <a:rPr lang="en-US" sz="4000" dirty="0">
                <a:solidFill>
                  <a:schemeClr val="bg1"/>
                </a:solidFill>
              </a:rPr>
              <a:t>Relates to learning difficulties</a:t>
            </a:r>
          </a:p>
          <a:p>
            <a:pPr marL="457200" indent="-457200" algn="l">
              <a:buFont typeface="Arial" panose="020B0604020202020204" pitchFamily="34" charset="0"/>
              <a:buChar char="•"/>
            </a:pPr>
            <a:r>
              <a:rPr lang="en-US" sz="4000" dirty="0">
                <a:solidFill>
                  <a:schemeClr val="bg1"/>
                </a:solidFill>
              </a:rPr>
              <a:t>Post-graduate qualification (p82)</a:t>
            </a:r>
          </a:p>
          <a:p>
            <a:pPr marL="457200" indent="-457200" algn="l">
              <a:buFont typeface="Arial" panose="020B0604020202020204" pitchFamily="34" charset="0"/>
              <a:buChar char="•"/>
            </a:pPr>
            <a:r>
              <a:rPr lang="en-US" sz="4000" dirty="0">
                <a:solidFill>
                  <a:schemeClr val="bg1"/>
                </a:solidFill>
              </a:rPr>
              <a:t>Theory of testing, validity, reliability, SDs, curves, percentiles etc.</a:t>
            </a:r>
          </a:p>
        </p:txBody>
      </p:sp>
      <p:pic>
        <p:nvPicPr>
          <p:cNvPr id="5" name="Picture 4">
            <a:extLst>
              <a:ext uri="{FF2B5EF4-FFF2-40B4-BE49-F238E27FC236}">
                <a16:creationId xmlns:a16="http://schemas.microsoft.com/office/drawing/2014/main" id="{CF5EF541-B80C-496A-BF8E-DC1312A61D6C}"/>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4139475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ToDs as specialist assessors</a:t>
            </a:r>
          </a:p>
        </p:txBody>
      </p:sp>
      <p:sp>
        <p:nvSpPr>
          <p:cNvPr id="3" name="Subtitle 2"/>
          <p:cNvSpPr>
            <a:spLocks noGrp="1"/>
          </p:cNvSpPr>
          <p:nvPr>
            <p:ph type="subTitle" idx="1"/>
          </p:nvPr>
        </p:nvSpPr>
        <p:spPr>
          <a:xfrm>
            <a:off x="685800" y="846162"/>
            <a:ext cx="7886700" cy="4480581"/>
          </a:xfrm>
        </p:spPr>
        <p:txBody>
          <a:bodyPr>
            <a:noAutofit/>
          </a:bodyPr>
          <a:lstStyle/>
          <a:p>
            <a:r>
              <a:rPr lang="en-GB" sz="2200" b="1" dirty="0">
                <a:solidFill>
                  <a:schemeClr val="bg1"/>
                </a:solidFill>
              </a:rPr>
              <a:t>ToDs do not need to be access arrangement assessors</a:t>
            </a:r>
            <a:r>
              <a:rPr lang="en-GB" sz="2200" dirty="0">
                <a:solidFill>
                  <a:schemeClr val="bg1"/>
                </a:solidFill>
              </a:rPr>
              <a:t> at all, so the requirement to have undergone 100 hours of post-graduate study in assessment mentioned in the </a:t>
            </a:r>
            <a:r>
              <a:rPr lang="en-GB" sz="2200" u="sng" dirty="0">
                <a:solidFill>
                  <a:schemeClr val="bg1"/>
                </a:solidFill>
                <a:hlinkClick r:id="rId2"/>
              </a:rPr>
              <a:t>JCQ document</a:t>
            </a:r>
            <a:r>
              <a:rPr lang="en-GB" sz="2200" dirty="0">
                <a:solidFill>
                  <a:schemeClr val="bg1"/>
                </a:solidFill>
              </a:rPr>
              <a:t> is not relevant. For all access arrangements for deaf candidates (except OLMs) there is no requirement for a specialist assessor to be involved. </a:t>
            </a:r>
          </a:p>
          <a:p>
            <a:r>
              <a:rPr lang="en-GB" sz="2200" dirty="0">
                <a:solidFill>
                  <a:schemeClr val="bg1"/>
                </a:solidFill>
              </a:rPr>
              <a:t>Deaf children fall into the category of candidates with complex needs and just have to satisfy the five conditions in section 5.2.3 on page 26 of the current document (the same wording is used throughout the document to refer to eg scribes, readers etc). This, alongside evidence of the disability (eg an EHCP, statement from a ToD or consultant) is all that is needed as evidence for most arrangements.</a:t>
            </a:r>
          </a:p>
          <a:p>
            <a:r>
              <a:rPr lang="en-GB" sz="2200" dirty="0">
                <a:solidFill>
                  <a:schemeClr val="bg1"/>
                </a:solidFill>
              </a:rPr>
              <a:t>In the case of OLMs, the document specifically states that a ToD may carry out assessments of reading comprehension or vocabulary – page 58, 5.11.2.</a:t>
            </a:r>
          </a:p>
        </p:txBody>
      </p:sp>
      <p:pic>
        <p:nvPicPr>
          <p:cNvPr id="5" name="Picture 4">
            <a:extLst>
              <a:ext uri="{FF2B5EF4-FFF2-40B4-BE49-F238E27FC236}">
                <a16:creationId xmlns:a16="http://schemas.microsoft.com/office/drawing/2014/main" id="{CF5EF541-B80C-496A-BF8E-DC1312A61D6C}"/>
              </a:ext>
            </a:extLst>
          </p:cNvPr>
          <p:cNvPicPr>
            <a:picLocks noChangeAspect="1"/>
          </p:cNvPicPr>
          <p:nvPr/>
        </p:nvPicPr>
        <p:blipFill>
          <a:blip r:embed="rId3"/>
          <a:stretch>
            <a:fillRect/>
          </a:stretch>
        </p:blipFill>
        <p:spPr>
          <a:xfrm>
            <a:off x="7246514" y="5886300"/>
            <a:ext cx="1760325" cy="971699"/>
          </a:xfrm>
          <a:prstGeom prst="rect">
            <a:avLst/>
          </a:prstGeom>
        </p:spPr>
      </p:pic>
    </p:spTree>
    <p:extLst>
      <p:ext uri="{BB962C8B-B14F-4D97-AF65-F5344CB8AC3E}">
        <p14:creationId xmlns:p14="http://schemas.microsoft.com/office/powerpoint/2010/main" val="2483772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Modified Language papers</a:t>
            </a:r>
          </a:p>
        </p:txBody>
      </p:sp>
      <p:sp>
        <p:nvSpPr>
          <p:cNvPr id="3" name="Subtitle 2"/>
          <p:cNvSpPr>
            <a:spLocks noGrp="1"/>
          </p:cNvSpPr>
          <p:nvPr>
            <p:ph type="subTitle" idx="1"/>
          </p:nvPr>
        </p:nvSpPr>
        <p:spPr>
          <a:xfrm>
            <a:off x="190500" y="944880"/>
            <a:ext cx="8267700" cy="5913120"/>
          </a:xfrm>
        </p:spPr>
        <p:txBody>
          <a:bodyPr>
            <a:normAutofit/>
          </a:bodyPr>
          <a:lstStyle/>
          <a:p>
            <a:endParaRPr lang="en-US" dirty="0">
              <a:solidFill>
                <a:schemeClr val="tx1"/>
              </a:solidFill>
            </a:endParaRPr>
          </a:p>
          <a:p>
            <a:pPr algn="l"/>
            <a:r>
              <a:rPr lang="en-US" sz="8400" dirty="0">
                <a:solidFill>
                  <a:srgbClr val="0070C0"/>
                </a:solidFill>
              </a:rPr>
              <a:t> </a:t>
            </a:r>
          </a:p>
          <a:p>
            <a:pPr lvl="1" algn="l"/>
            <a:r>
              <a:rPr lang="en-US" sz="3800" dirty="0">
                <a:solidFill>
                  <a:schemeClr val="bg1"/>
                </a:solidFill>
              </a:rPr>
              <a:t>Change of process for OCR</a:t>
            </a:r>
          </a:p>
          <a:p>
            <a:pPr lvl="1" algn="l"/>
            <a:endParaRPr lang="en-US" sz="3800" dirty="0">
              <a:solidFill>
                <a:schemeClr val="bg1"/>
              </a:solidFill>
            </a:endParaRPr>
          </a:p>
          <a:p>
            <a:pPr lvl="1" algn="l"/>
            <a:r>
              <a:rPr lang="en-US" sz="3800" dirty="0">
                <a:solidFill>
                  <a:schemeClr val="bg1"/>
                </a:solidFill>
              </a:rPr>
              <a:t>JCQ document</a:t>
            </a:r>
          </a:p>
          <a:p>
            <a:endParaRPr lang="en-US" dirty="0">
              <a:solidFill>
                <a:schemeClr val="tx1"/>
              </a:solidFill>
            </a:endParaRPr>
          </a:p>
          <a:p>
            <a:pPr hangingPunct="0"/>
            <a:endParaRPr lang="en-GB" dirty="0"/>
          </a:p>
        </p:txBody>
      </p:sp>
      <p:pic>
        <p:nvPicPr>
          <p:cNvPr id="5" name="Picture 4">
            <a:extLst>
              <a:ext uri="{FF2B5EF4-FFF2-40B4-BE49-F238E27FC236}">
                <a16:creationId xmlns:a16="http://schemas.microsoft.com/office/drawing/2014/main" id="{B3DAE165-3C5F-4B2E-A5F3-88BDFD769024}"/>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1704519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BSL Interpreters</a:t>
            </a:r>
          </a:p>
        </p:txBody>
      </p:sp>
      <p:sp>
        <p:nvSpPr>
          <p:cNvPr id="3" name="Subtitle 2"/>
          <p:cNvSpPr>
            <a:spLocks noGrp="1"/>
          </p:cNvSpPr>
          <p:nvPr>
            <p:ph type="subTitle" idx="1"/>
          </p:nvPr>
        </p:nvSpPr>
        <p:spPr>
          <a:xfrm>
            <a:off x="190500" y="944880"/>
            <a:ext cx="8267700" cy="3801291"/>
          </a:xfrm>
        </p:spPr>
        <p:txBody>
          <a:bodyPr>
            <a:normAutofit fontScale="77500" lnSpcReduction="20000"/>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r>
              <a:rPr lang="en-US" sz="3800" dirty="0">
                <a:solidFill>
                  <a:schemeClr val="bg1"/>
                </a:solidFill>
              </a:rPr>
              <a:t>Changing the name from Sign Language Interpreter to</a:t>
            </a:r>
          </a:p>
          <a:p>
            <a:r>
              <a:rPr lang="en-US" sz="3800" dirty="0">
                <a:solidFill>
                  <a:schemeClr val="bg1"/>
                </a:solidFill>
              </a:rPr>
              <a:t>Communication Professional</a:t>
            </a:r>
          </a:p>
          <a:p>
            <a:endParaRPr lang="en-US" sz="3800" dirty="0">
              <a:solidFill>
                <a:schemeClr val="bg1"/>
              </a:solidFill>
            </a:endParaRPr>
          </a:p>
          <a:p>
            <a:endParaRPr lang="en-US" sz="3800" dirty="0">
              <a:solidFill>
                <a:schemeClr val="bg1"/>
              </a:solidFill>
            </a:endParaRPr>
          </a:p>
          <a:p>
            <a:r>
              <a:rPr lang="en-GB" sz="3800" dirty="0">
                <a:solidFill>
                  <a:srgbClr val="FF0000"/>
                </a:solidFill>
              </a:rPr>
              <a:t>Centres should video the signing of the Communication Professional to demonstrate accuracy</a:t>
            </a:r>
          </a:p>
          <a:p>
            <a:endParaRPr lang="en-US" sz="4800" dirty="0">
              <a:solidFill>
                <a:schemeClr val="bg1"/>
              </a:solidFill>
            </a:endParaRPr>
          </a:p>
          <a:p>
            <a:endParaRPr lang="en-US" dirty="0">
              <a:solidFill>
                <a:schemeClr val="tx1"/>
              </a:solidFill>
            </a:endParaRPr>
          </a:p>
          <a:p>
            <a:pPr hangingPunct="0"/>
            <a:endParaRPr lang="en-GB" dirty="0"/>
          </a:p>
        </p:txBody>
      </p:sp>
      <p:pic>
        <p:nvPicPr>
          <p:cNvPr id="5" name="Picture 4">
            <a:extLst>
              <a:ext uri="{FF2B5EF4-FFF2-40B4-BE49-F238E27FC236}">
                <a16:creationId xmlns:a16="http://schemas.microsoft.com/office/drawing/2014/main" id="{B3DAE165-3C5F-4B2E-A5F3-88BDFD769024}"/>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2292983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55720" y="2529840"/>
            <a:ext cx="5288280" cy="4495800"/>
          </a:xfrm>
        </p:spPr>
        <p:txBody>
          <a:bodyPr>
            <a:normAutofit/>
          </a:bodyPr>
          <a:lstStyle/>
          <a:p>
            <a:pPr marL="0" indent="0">
              <a:buNone/>
            </a:pPr>
            <a:r>
              <a:rPr lang="en-GB" b="1" dirty="0"/>
              <a:t>Who am I?</a:t>
            </a:r>
          </a:p>
          <a:p>
            <a:pPr marL="0" indent="0">
              <a:buNone/>
            </a:pPr>
            <a:r>
              <a:rPr lang="en-GB" b="1" dirty="0"/>
              <a:t>Principles of access </a:t>
            </a:r>
          </a:p>
          <a:p>
            <a:pPr marL="0" indent="0">
              <a:buNone/>
            </a:pPr>
            <a:r>
              <a:rPr lang="en-GB" b="1" dirty="0"/>
              <a:t>Specific access arrangements</a:t>
            </a:r>
          </a:p>
          <a:p>
            <a:pPr marL="0" indent="0">
              <a:buNone/>
            </a:pPr>
            <a:r>
              <a:rPr lang="en-GB" b="1" dirty="0"/>
              <a:t>Current issues</a:t>
            </a:r>
          </a:p>
          <a:p>
            <a:pPr marL="0" indent="0">
              <a:buNone/>
            </a:pPr>
            <a:r>
              <a:rPr lang="en-GB" b="1" dirty="0">
                <a:solidFill>
                  <a:srgbClr val="0000FF"/>
                </a:solidFill>
              </a:rPr>
              <a:t>New online course</a:t>
            </a:r>
          </a:p>
          <a:p>
            <a:pPr marL="0" indent="0">
              <a:buNone/>
            </a:pPr>
            <a:endParaRPr lang="en-GB" dirty="0"/>
          </a:p>
        </p:txBody>
      </p:sp>
    </p:spTree>
    <p:extLst>
      <p:ext uri="{BB962C8B-B14F-4D97-AF65-F5344CB8AC3E}">
        <p14:creationId xmlns:p14="http://schemas.microsoft.com/office/powerpoint/2010/main" val="3318363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New online course</a:t>
            </a:r>
          </a:p>
        </p:txBody>
      </p:sp>
      <p:sp>
        <p:nvSpPr>
          <p:cNvPr id="3" name="Subtitle 2"/>
          <p:cNvSpPr>
            <a:spLocks noGrp="1"/>
          </p:cNvSpPr>
          <p:nvPr>
            <p:ph type="subTitle" idx="1"/>
          </p:nvPr>
        </p:nvSpPr>
        <p:spPr>
          <a:xfrm>
            <a:off x="190500" y="944880"/>
            <a:ext cx="8267700" cy="3801291"/>
          </a:xfrm>
        </p:spPr>
        <p:txBody>
          <a:bodyPr>
            <a:normAutofit lnSpcReduction="10000"/>
          </a:bodyPr>
          <a:lstStyle/>
          <a:p>
            <a:pPr lvl="1"/>
            <a:endParaRPr lang="en-US" dirty="0">
              <a:solidFill>
                <a:schemeClr val="tx1"/>
              </a:solidFill>
            </a:endParaRPr>
          </a:p>
          <a:p>
            <a:endParaRPr lang="en-US" dirty="0">
              <a:solidFill>
                <a:schemeClr val="tx1"/>
              </a:solidFill>
            </a:endParaRPr>
          </a:p>
          <a:p>
            <a:pPr hangingPunct="0"/>
            <a:r>
              <a:rPr lang="en-GB" b="1" dirty="0">
                <a:solidFill>
                  <a:schemeClr val="bg1"/>
                </a:solidFill>
              </a:rPr>
              <a:t>Examination Access course for </a:t>
            </a:r>
          </a:p>
          <a:p>
            <a:pPr hangingPunct="0"/>
            <a:r>
              <a:rPr lang="en-GB" b="1" dirty="0">
                <a:solidFill>
                  <a:schemeClr val="bg1"/>
                </a:solidFill>
              </a:rPr>
              <a:t>Sensory Impairments</a:t>
            </a:r>
          </a:p>
          <a:p>
            <a:pPr hangingPunct="0"/>
            <a:endParaRPr lang="en-GB" b="1" dirty="0">
              <a:solidFill>
                <a:schemeClr val="bg1"/>
              </a:solidFill>
            </a:endParaRPr>
          </a:p>
          <a:p>
            <a:pPr hangingPunct="0"/>
            <a:r>
              <a:rPr lang="en-GB" b="1" dirty="0">
                <a:solidFill>
                  <a:schemeClr val="bg1"/>
                </a:solidFill>
              </a:rPr>
              <a:t>https://viewweb.org.uk/exam_access/activities/ex_0_0.html</a:t>
            </a:r>
          </a:p>
          <a:p>
            <a:pPr hangingPunct="0"/>
            <a:endParaRPr lang="en-GB" b="1" dirty="0">
              <a:solidFill>
                <a:schemeClr val="bg1"/>
              </a:solidFill>
            </a:endParaRPr>
          </a:p>
          <a:p>
            <a:pPr hangingPunct="0"/>
            <a:endParaRPr lang="en-GB" dirty="0"/>
          </a:p>
          <a:p>
            <a:pPr hangingPunct="0"/>
            <a:endParaRPr lang="en-GB" dirty="0"/>
          </a:p>
        </p:txBody>
      </p:sp>
      <p:pic>
        <p:nvPicPr>
          <p:cNvPr id="5" name="Picture 4">
            <a:extLst>
              <a:ext uri="{FF2B5EF4-FFF2-40B4-BE49-F238E27FC236}">
                <a16:creationId xmlns:a16="http://schemas.microsoft.com/office/drawing/2014/main" id="{B3DAE165-3C5F-4B2E-A5F3-88BDFD769024}"/>
              </a:ext>
            </a:extLst>
          </p:cNvPr>
          <p:cNvPicPr>
            <a:picLocks noChangeAspect="1"/>
          </p:cNvPicPr>
          <p:nvPr/>
        </p:nvPicPr>
        <p:blipFill>
          <a:blip r:embed="rId2"/>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1960159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rmAutofit fontScale="90000"/>
          </a:bodyPr>
          <a:lstStyle/>
          <a:p>
            <a:r>
              <a:rPr lang="en-US" dirty="0">
                <a:solidFill>
                  <a:schemeClr val="bg1"/>
                </a:solidFill>
              </a:rPr>
              <a:t>New online course</a:t>
            </a:r>
          </a:p>
        </p:txBody>
      </p:sp>
      <p:sp>
        <p:nvSpPr>
          <p:cNvPr id="3" name="Subtitle 2"/>
          <p:cNvSpPr>
            <a:spLocks noGrp="1"/>
          </p:cNvSpPr>
          <p:nvPr>
            <p:ph type="subTitle" idx="1"/>
          </p:nvPr>
        </p:nvSpPr>
        <p:spPr>
          <a:xfrm>
            <a:off x="190500" y="944880"/>
            <a:ext cx="8267700" cy="3801291"/>
          </a:xfrm>
        </p:spPr>
        <p:txBody>
          <a:bodyPr>
            <a:normAutofit lnSpcReduction="10000"/>
          </a:bodyPr>
          <a:lstStyle/>
          <a:p>
            <a:pPr lvl="1"/>
            <a:endParaRPr lang="en-US" dirty="0">
              <a:solidFill>
                <a:schemeClr val="tx1"/>
              </a:solidFill>
            </a:endParaRPr>
          </a:p>
          <a:p>
            <a:endParaRPr lang="en-US" dirty="0">
              <a:solidFill>
                <a:schemeClr val="tx1"/>
              </a:solidFill>
            </a:endParaRPr>
          </a:p>
          <a:p>
            <a:pPr hangingPunct="0"/>
            <a:r>
              <a:rPr lang="en-GB" u="sng" dirty="0">
                <a:solidFill>
                  <a:schemeClr val="bg1"/>
                </a:solidFill>
                <a:hlinkClick r:id="rId2"/>
              </a:rPr>
              <a:t>Introduction</a:t>
            </a:r>
            <a:br>
              <a:rPr lang="en-GB" u="sng" dirty="0">
                <a:solidFill>
                  <a:schemeClr val="bg1"/>
                </a:solidFill>
                <a:hlinkClick r:id="rId2"/>
              </a:rPr>
            </a:br>
            <a:r>
              <a:rPr lang="en-GB" u="sng" dirty="0">
                <a:solidFill>
                  <a:schemeClr val="bg1"/>
                </a:solidFill>
                <a:hlinkClick r:id="rId3"/>
              </a:rPr>
              <a:t>Identifying and applying for adjustments</a:t>
            </a:r>
            <a:br>
              <a:rPr lang="en-GB" u="sng" dirty="0">
                <a:solidFill>
                  <a:schemeClr val="bg1"/>
                </a:solidFill>
                <a:hlinkClick r:id="rId3"/>
              </a:rPr>
            </a:br>
            <a:r>
              <a:rPr lang="en-GB" u="sng" dirty="0">
                <a:solidFill>
                  <a:schemeClr val="bg1"/>
                </a:solidFill>
                <a:hlinkClick r:id="rId4"/>
              </a:rPr>
              <a:t>Access arrangements for candidates</a:t>
            </a:r>
            <a:br>
              <a:rPr lang="en-GB" u="sng" dirty="0">
                <a:solidFill>
                  <a:schemeClr val="bg1"/>
                </a:solidFill>
                <a:hlinkClick r:id="rId4"/>
              </a:rPr>
            </a:br>
            <a:r>
              <a:rPr lang="en-GB" u="sng" dirty="0">
                <a:solidFill>
                  <a:schemeClr val="bg1"/>
                </a:solidFill>
                <a:hlinkClick r:id="rId5"/>
              </a:rPr>
              <a:t>Case studies</a:t>
            </a:r>
            <a:br>
              <a:rPr lang="en-GB" u="sng" dirty="0">
                <a:solidFill>
                  <a:schemeClr val="bg1"/>
                </a:solidFill>
                <a:hlinkClick r:id="rId5"/>
              </a:rPr>
            </a:br>
            <a:r>
              <a:rPr lang="en-GB" u="sng" dirty="0">
                <a:solidFill>
                  <a:schemeClr val="bg1"/>
                </a:solidFill>
                <a:hlinkClick r:id="rId6"/>
              </a:rPr>
              <a:t>Introduction to exam modification</a:t>
            </a:r>
            <a:br>
              <a:rPr lang="en-GB" u="sng" dirty="0">
                <a:solidFill>
                  <a:schemeClr val="bg1"/>
                </a:solidFill>
                <a:hlinkClick r:id="rId6"/>
              </a:rPr>
            </a:br>
            <a:r>
              <a:rPr lang="en-GB" u="sng" dirty="0">
                <a:solidFill>
                  <a:schemeClr val="bg1"/>
                </a:solidFill>
                <a:hlinkClick r:id="rId7"/>
              </a:rPr>
              <a:t>Test</a:t>
            </a:r>
            <a:endParaRPr lang="en-GB" dirty="0">
              <a:solidFill>
                <a:schemeClr val="bg1"/>
              </a:solidFill>
            </a:endParaRPr>
          </a:p>
          <a:p>
            <a:pPr hangingPunct="0"/>
            <a:endParaRPr lang="en-GB" b="1" dirty="0">
              <a:solidFill>
                <a:schemeClr val="bg1"/>
              </a:solidFill>
            </a:endParaRPr>
          </a:p>
          <a:p>
            <a:pPr hangingPunct="0"/>
            <a:endParaRPr lang="en-GB" dirty="0"/>
          </a:p>
          <a:p>
            <a:pPr hangingPunct="0"/>
            <a:endParaRPr lang="en-GB" dirty="0"/>
          </a:p>
        </p:txBody>
      </p:sp>
      <p:pic>
        <p:nvPicPr>
          <p:cNvPr id="5" name="Picture 4">
            <a:extLst>
              <a:ext uri="{FF2B5EF4-FFF2-40B4-BE49-F238E27FC236}">
                <a16:creationId xmlns:a16="http://schemas.microsoft.com/office/drawing/2014/main" id="{B3DAE165-3C5F-4B2E-A5F3-88BDFD769024}"/>
              </a:ext>
            </a:extLst>
          </p:cNvPr>
          <p:cNvPicPr>
            <a:picLocks noChangeAspect="1"/>
          </p:cNvPicPr>
          <p:nvPr/>
        </p:nvPicPr>
        <p:blipFill>
          <a:blip r:embed="rId8"/>
          <a:stretch>
            <a:fillRect/>
          </a:stretch>
        </p:blipFill>
        <p:spPr>
          <a:xfrm>
            <a:off x="6916426" y="5573486"/>
            <a:ext cx="2090414" cy="1153908"/>
          </a:xfrm>
          <a:prstGeom prst="rect">
            <a:avLst/>
          </a:prstGeom>
        </p:spPr>
      </p:pic>
    </p:spTree>
    <p:extLst>
      <p:ext uri="{BB962C8B-B14F-4D97-AF65-F5344CB8AC3E}">
        <p14:creationId xmlns:p14="http://schemas.microsoft.com/office/powerpoint/2010/main" val="1179654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22857"/>
          </a:xfrm>
          <a:prstGeom prst="rect">
            <a:avLst/>
          </a:prstGeom>
        </p:spPr>
      </p:pic>
      <p:sp>
        <p:nvSpPr>
          <p:cNvPr id="2" name="Title 1"/>
          <p:cNvSpPr>
            <a:spLocks noGrp="1"/>
          </p:cNvSpPr>
          <p:nvPr>
            <p:ph type="title"/>
          </p:nvPr>
        </p:nvSpPr>
        <p:spPr>
          <a:xfrm>
            <a:off x="106680" y="121920"/>
            <a:ext cx="3238500" cy="1684020"/>
          </a:xfrm>
          <a:solidFill>
            <a:srgbClr val="E3DBC8"/>
          </a:solidFill>
        </p:spPr>
        <p:txBody>
          <a:bodyPr>
            <a:normAutofit fontScale="90000"/>
          </a:bodyPr>
          <a:lstStyle/>
          <a:p>
            <a:r>
              <a:rPr lang="en-US" sz="3600" b="1" dirty="0"/>
              <a:t>BATOD </a:t>
            </a:r>
            <a:br>
              <a:rPr lang="en-US" sz="3600" b="1" dirty="0"/>
            </a:br>
            <a:r>
              <a:rPr lang="en-US" sz="3600" b="1" dirty="0"/>
              <a:t>Working for all in deaf education!</a:t>
            </a:r>
          </a:p>
        </p:txBody>
      </p:sp>
      <p:sp>
        <p:nvSpPr>
          <p:cNvPr id="6" name="Content Placeholder 5"/>
          <p:cNvSpPr>
            <a:spLocks noGrp="1"/>
          </p:cNvSpPr>
          <p:nvPr>
            <p:ph idx="1"/>
          </p:nvPr>
        </p:nvSpPr>
        <p:spPr>
          <a:xfrm>
            <a:off x="4046220" y="5509143"/>
            <a:ext cx="4488180" cy="967423"/>
          </a:xfrm>
        </p:spPr>
        <p:txBody>
          <a:bodyPr>
            <a:normAutofit fontScale="92500" lnSpcReduction="20000"/>
          </a:bodyPr>
          <a:lstStyle/>
          <a:p>
            <a:pPr marL="0" indent="0" algn="ctr">
              <a:buNone/>
            </a:pPr>
            <a:r>
              <a:rPr lang="en-US" b="1" dirty="0"/>
              <a:t>Thank you </a:t>
            </a:r>
          </a:p>
          <a:p>
            <a:pPr marL="0" indent="0" algn="ctr">
              <a:buNone/>
            </a:pPr>
            <a:r>
              <a:rPr lang="en-US" b="1" dirty="0"/>
              <a:t>for listening!</a:t>
            </a:r>
          </a:p>
        </p:txBody>
      </p:sp>
    </p:spTree>
    <p:extLst>
      <p:ext uri="{BB962C8B-B14F-4D97-AF65-F5344CB8AC3E}">
        <p14:creationId xmlns:p14="http://schemas.microsoft.com/office/powerpoint/2010/main" val="14043529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30920" y="269522"/>
            <a:ext cx="2689860" cy="559558"/>
          </a:xfrm>
        </p:spPr>
        <p:txBody>
          <a:bodyPr>
            <a:noAutofit/>
          </a:bodyPr>
          <a:lstStyle/>
          <a:p>
            <a:r>
              <a:rPr lang="en-US" b="1" dirty="0">
                <a:solidFill>
                  <a:schemeClr val="bg1"/>
                </a:solidFill>
              </a:rPr>
              <a:t>Who am I?</a:t>
            </a:r>
          </a:p>
        </p:txBody>
      </p:sp>
      <p:sp>
        <p:nvSpPr>
          <p:cNvPr id="3" name="Subtitle 2"/>
          <p:cNvSpPr>
            <a:spLocks noGrp="1"/>
          </p:cNvSpPr>
          <p:nvPr>
            <p:ph type="subTitle" idx="1"/>
          </p:nvPr>
        </p:nvSpPr>
        <p:spPr>
          <a:xfrm>
            <a:off x="285356" y="2631462"/>
            <a:ext cx="8801100" cy="3651097"/>
          </a:xfrm>
        </p:spPr>
        <p:txBody>
          <a:bodyPr>
            <a:normAutofit/>
          </a:bodyPr>
          <a:lstStyle/>
          <a:p>
            <a:pPr algn="l">
              <a:lnSpc>
                <a:spcPct val="120000"/>
              </a:lnSpc>
              <a:spcBef>
                <a:spcPts val="0"/>
              </a:spcBef>
            </a:pPr>
            <a:r>
              <a:rPr lang="en-GB" b="1" noProof="1">
                <a:solidFill>
                  <a:schemeClr val="bg1"/>
                </a:solidFill>
              </a:rPr>
              <a:t>Teacher  Mary Hare School</a:t>
            </a:r>
          </a:p>
          <a:p>
            <a:pPr algn="l">
              <a:lnSpc>
                <a:spcPct val="120000"/>
              </a:lnSpc>
              <a:spcBef>
                <a:spcPts val="0"/>
              </a:spcBef>
            </a:pPr>
            <a:r>
              <a:rPr lang="en-GB" noProof="1">
                <a:solidFill>
                  <a:schemeClr val="bg1"/>
                </a:solidFill>
              </a:rPr>
              <a:t>	housemaster for 95 deaf boys aged 11 - 19</a:t>
            </a:r>
            <a:endParaRPr lang="en-GB" dirty="0">
              <a:solidFill>
                <a:schemeClr val="bg1"/>
              </a:solidFill>
            </a:endParaRPr>
          </a:p>
          <a:p>
            <a:pPr algn="l">
              <a:lnSpc>
                <a:spcPct val="120000"/>
              </a:lnSpc>
              <a:spcBef>
                <a:spcPts val="0"/>
              </a:spcBef>
            </a:pPr>
            <a:r>
              <a:rPr lang="en-GB" b="1" dirty="0">
                <a:solidFill>
                  <a:schemeClr val="bg1"/>
                </a:solidFill>
              </a:rPr>
              <a:t>Peripatetic Teacher of the Deaf </a:t>
            </a:r>
          </a:p>
          <a:p>
            <a:pPr algn="l">
              <a:lnSpc>
                <a:spcPct val="120000"/>
              </a:lnSpc>
              <a:spcBef>
                <a:spcPts val="0"/>
              </a:spcBef>
            </a:pPr>
            <a:r>
              <a:rPr lang="en-GB" b="1" dirty="0">
                <a:solidFill>
                  <a:schemeClr val="accent5">
                    <a:lumMod val="40000"/>
                    <a:lumOff val="60000"/>
                  </a:schemeClr>
                </a:solidFill>
              </a:rPr>
              <a:t>	</a:t>
            </a:r>
            <a:r>
              <a:rPr lang="en-GB" dirty="0">
                <a:solidFill>
                  <a:schemeClr val="bg1"/>
                </a:solidFill>
              </a:rPr>
              <a:t>Leicestershire and later Oxfordshire</a:t>
            </a:r>
          </a:p>
          <a:p>
            <a:pPr algn="l">
              <a:lnSpc>
                <a:spcPct val="120000"/>
              </a:lnSpc>
              <a:spcBef>
                <a:spcPts val="0"/>
              </a:spcBef>
            </a:pPr>
            <a:r>
              <a:rPr lang="en-GB" b="1" dirty="0">
                <a:solidFill>
                  <a:schemeClr val="bg1"/>
                </a:solidFill>
              </a:rPr>
              <a:t>University Lecturer </a:t>
            </a:r>
          </a:p>
          <a:p>
            <a:pPr algn="l">
              <a:lnSpc>
                <a:spcPct val="120000"/>
              </a:lnSpc>
              <a:spcBef>
                <a:spcPts val="0"/>
              </a:spcBef>
            </a:pPr>
            <a:r>
              <a:rPr lang="en-GB" dirty="0">
                <a:solidFill>
                  <a:schemeClr val="bg1"/>
                </a:solidFill>
              </a:rPr>
              <a:t>	Birmingham training Teachers of the Deaf</a:t>
            </a:r>
          </a:p>
        </p:txBody>
      </p:sp>
      <p:pic>
        <p:nvPicPr>
          <p:cNvPr id="8" name="Picture 7">
            <a:extLst>
              <a:ext uri="{FF2B5EF4-FFF2-40B4-BE49-F238E27FC236}">
                <a16:creationId xmlns:a16="http://schemas.microsoft.com/office/drawing/2014/main" id="{AB86114E-878A-46E7-8E44-B63F9347343F}"/>
              </a:ext>
            </a:extLst>
          </p:cNvPr>
          <p:cNvPicPr>
            <a:picLocks noChangeAspect="1"/>
          </p:cNvPicPr>
          <p:nvPr/>
        </p:nvPicPr>
        <p:blipFill>
          <a:blip r:embed="rId2"/>
          <a:stretch>
            <a:fillRect/>
          </a:stretch>
        </p:blipFill>
        <p:spPr>
          <a:xfrm>
            <a:off x="388256" y="250239"/>
            <a:ext cx="2386441" cy="1317315"/>
          </a:xfrm>
          <a:prstGeom prst="rect">
            <a:avLst/>
          </a:prstGeom>
        </p:spPr>
      </p:pic>
      <p:pic>
        <p:nvPicPr>
          <p:cNvPr id="9" name="Picture 8">
            <a:extLst>
              <a:ext uri="{FF2B5EF4-FFF2-40B4-BE49-F238E27FC236}">
                <a16:creationId xmlns:a16="http://schemas.microsoft.com/office/drawing/2014/main" id="{F561A746-3257-40A9-81EB-858B9BD56B83}"/>
              </a:ext>
            </a:extLst>
          </p:cNvPr>
          <p:cNvPicPr>
            <a:picLocks noChangeAspect="1"/>
          </p:cNvPicPr>
          <p:nvPr/>
        </p:nvPicPr>
        <p:blipFill>
          <a:blip r:embed="rId3"/>
          <a:stretch>
            <a:fillRect/>
          </a:stretch>
        </p:blipFill>
        <p:spPr>
          <a:xfrm>
            <a:off x="6742979" y="153664"/>
            <a:ext cx="2115665" cy="2846687"/>
          </a:xfrm>
          <a:prstGeom prst="rect">
            <a:avLst/>
          </a:prstGeom>
        </p:spPr>
      </p:pic>
      <p:pic>
        <p:nvPicPr>
          <p:cNvPr id="10" name="Picture 9">
            <a:extLst>
              <a:ext uri="{FF2B5EF4-FFF2-40B4-BE49-F238E27FC236}">
                <a16:creationId xmlns:a16="http://schemas.microsoft.com/office/drawing/2014/main" id="{4D034B78-31B4-4BF2-99A0-F870DB606D78}"/>
              </a:ext>
            </a:extLst>
          </p:cNvPr>
          <p:cNvPicPr>
            <a:picLocks noChangeAspect="1"/>
          </p:cNvPicPr>
          <p:nvPr/>
        </p:nvPicPr>
        <p:blipFill>
          <a:blip r:embed="rId2"/>
          <a:stretch>
            <a:fillRect/>
          </a:stretch>
        </p:blipFill>
        <p:spPr>
          <a:xfrm>
            <a:off x="388256" y="170422"/>
            <a:ext cx="2386441" cy="1317315"/>
          </a:xfrm>
          <a:prstGeom prst="rect">
            <a:avLst/>
          </a:prstGeom>
        </p:spPr>
      </p:pic>
    </p:spTree>
    <p:extLst>
      <p:ext uri="{BB962C8B-B14F-4D97-AF65-F5344CB8AC3E}">
        <p14:creationId xmlns:p14="http://schemas.microsoft.com/office/powerpoint/2010/main" val="18134190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Autofit/>
          </a:bodyPr>
          <a:lstStyle/>
          <a:p>
            <a:r>
              <a:rPr lang="en-US" b="1" dirty="0">
                <a:solidFill>
                  <a:schemeClr val="bg1"/>
                </a:solidFill>
              </a:rPr>
              <a:t>Who am I?</a:t>
            </a:r>
          </a:p>
        </p:txBody>
      </p:sp>
      <p:sp>
        <p:nvSpPr>
          <p:cNvPr id="3" name="Subtitle 2"/>
          <p:cNvSpPr>
            <a:spLocks noGrp="1"/>
          </p:cNvSpPr>
          <p:nvPr>
            <p:ph type="subTitle" idx="1"/>
          </p:nvPr>
        </p:nvSpPr>
        <p:spPr>
          <a:xfrm>
            <a:off x="223365" y="2956033"/>
            <a:ext cx="8798715" cy="3661151"/>
          </a:xfrm>
        </p:spPr>
        <p:txBody>
          <a:bodyPr>
            <a:normAutofit fontScale="25000" lnSpcReduction="20000"/>
          </a:bodyPr>
          <a:lstStyle/>
          <a:p>
            <a:pPr algn="l">
              <a:lnSpc>
                <a:spcPct val="120000"/>
              </a:lnSpc>
            </a:pPr>
            <a:r>
              <a:rPr lang="en-GB" sz="12800" b="1" dirty="0">
                <a:solidFill>
                  <a:schemeClr val="bg1"/>
                </a:solidFill>
              </a:rPr>
              <a:t>Head of service </a:t>
            </a:r>
            <a:r>
              <a:rPr lang="en-GB" sz="12800" dirty="0">
                <a:solidFill>
                  <a:schemeClr val="bg1"/>
                </a:solidFill>
              </a:rPr>
              <a:t>for deaf and vision impaired children in West Sussex – sensory support team</a:t>
            </a:r>
          </a:p>
          <a:p>
            <a:pPr algn="l">
              <a:lnSpc>
                <a:spcPct val="120000"/>
              </a:lnSpc>
            </a:pPr>
            <a:r>
              <a:rPr lang="en-GB" sz="12800" b="1" dirty="0">
                <a:solidFill>
                  <a:schemeClr val="bg1"/>
                </a:solidFill>
              </a:rPr>
              <a:t>Head teacher </a:t>
            </a:r>
            <a:r>
              <a:rPr lang="en-GB" sz="12800" dirty="0">
                <a:solidFill>
                  <a:schemeClr val="bg1"/>
                </a:solidFill>
              </a:rPr>
              <a:t>primary school for the deaf</a:t>
            </a:r>
            <a:endParaRPr lang="en-US" sz="12800" dirty="0"/>
          </a:p>
          <a:p>
            <a:pPr algn="l">
              <a:lnSpc>
                <a:spcPct val="120000"/>
              </a:lnSpc>
            </a:pPr>
            <a:r>
              <a:rPr lang="en-GB" sz="12800" b="1" dirty="0">
                <a:solidFill>
                  <a:schemeClr val="bg1"/>
                </a:solidFill>
              </a:rPr>
              <a:t>Governor/Trustee</a:t>
            </a:r>
            <a:r>
              <a:rPr lang="en-GB" sz="12800" dirty="0">
                <a:solidFill>
                  <a:schemeClr val="bg1"/>
                </a:solidFill>
              </a:rPr>
              <a:t> 	</a:t>
            </a:r>
          </a:p>
          <a:p>
            <a:pPr algn="l">
              <a:lnSpc>
                <a:spcPct val="120000"/>
              </a:lnSpc>
            </a:pPr>
            <a:r>
              <a:rPr lang="en-GB" sz="12800" dirty="0">
                <a:solidFill>
                  <a:schemeClr val="bg1"/>
                </a:solidFill>
              </a:rPr>
              <a:t>	formerly of two special schools for deaf children</a:t>
            </a:r>
          </a:p>
          <a:p>
            <a:endParaRPr lang="en-US" dirty="0"/>
          </a:p>
        </p:txBody>
      </p:sp>
      <p:sp>
        <p:nvSpPr>
          <p:cNvPr id="6" name="Rectangle 5">
            <a:extLst>
              <a:ext uri="{FF2B5EF4-FFF2-40B4-BE49-F238E27FC236}">
                <a16:creationId xmlns:a16="http://schemas.microsoft.com/office/drawing/2014/main" id="{C4E72910-7CC1-4A4F-8E67-75CDC0D28224}"/>
              </a:ext>
            </a:extLst>
          </p:cNvPr>
          <p:cNvSpPr/>
          <p:nvPr/>
        </p:nvSpPr>
        <p:spPr>
          <a:xfrm>
            <a:off x="3145968" y="3244334"/>
            <a:ext cx="2852063" cy="369332"/>
          </a:xfrm>
          <a:prstGeom prst="rect">
            <a:avLst/>
          </a:prstGeom>
        </p:spPr>
        <p:txBody>
          <a:bodyPr wrap="none">
            <a:spAutoFit/>
          </a:bodyPr>
          <a:lstStyle/>
          <a:p>
            <a:r>
              <a:rPr lang="en-GB" dirty="0">
                <a:solidFill>
                  <a:srgbClr val="545454"/>
                </a:solidFill>
                <a:latin typeface="arial" panose="020B0604020202020204" pitchFamily="34" charset="0"/>
              </a:rPr>
              <a:t>computerised tomography</a:t>
            </a:r>
            <a:endParaRPr lang="en-GB" dirty="0"/>
          </a:p>
        </p:txBody>
      </p:sp>
      <p:pic>
        <p:nvPicPr>
          <p:cNvPr id="7" name="Picture 6">
            <a:extLst>
              <a:ext uri="{FF2B5EF4-FFF2-40B4-BE49-F238E27FC236}">
                <a16:creationId xmlns:a16="http://schemas.microsoft.com/office/drawing/2014/main" id="{F8EDD562-AFF1-4235-AA5F-E45E836DE98F}"/>
              </a:ext>
            </a:extLst>
          </p:cNvPr>
          <p:cNvPicPr>
            <a:picLocks noChangeAspect="1"/>
          </p:cNvPicPr>
          <p:nvPr/>
        </p:nvPicPr>
        <p:blipFill>
          <a:blip r:embed="rId2"/>
          <a:stretch>
            <a:fillRect/>
          </a:stretch>
        </p:blipFill>
        <p:spPr>
          <a:xfrm>
            <a:off x="388256" y="170422"/>
            <a:ext cx="2386441" cy="1317315"/>
          </a:xfrm>
          <a:prstGeom prst="rect">
            <a:avLst/>
          </a:prstGeom>
        </p:spPr>
      </p:pic>
      <p:pic>
        <p:nvPicPr>
          <p:cNvPr id="9" name="Picture 8">
            <a:extLst>
              <a:ext uri="{FF2B5EF4-FFF2-40B4-BE49-F238E27FC236}">
                <a16:creationId xmlns:a16="http://schemas.microsoft.com/office/drawing/2014/main" id="{5F439246-2E22-4E5B-9E2C-855338F073DF}"/>
              </a:ext>
            </a:extLst>
          </p:cNvPr>
          <p:cNvPicPr>
            <a:picLocks noChangeAspect="1"/>
          </p:cNvPicPr>
          <p:nvPr/>
        </p:nvPicPr>
        <p:blipFill>
          <a:blip r:embed="rId3"/>
          <a:stretch>
            <a:fillRect/>
          </a:stretch>
        </p:blipFill>
        <p:spPr>
          <a:xfrm>
            <a:off x="6742979" y="153664"/>
            <a:ext cx="2115665" cy="2846687"/>
          </a:xfrm>
          <a:prstGeom prst="rect">
            <a:avLst/>
          </a:prstGeom>
        </p:spPr>
      </p:pic>
    </p:spTree>
    <p:extLst>
      <p:ext uri="{BB962C8B-B14F-4D97-AF65-F5344CB8AC3E}">
        <p14:creationId xmlns:p14="http://schemas.microsoft.com/office/powerpoint/2010/main" val="32880465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604"/>
            <a:ext cx="7772400" cy="559558"/>
          </a:xfrm>
        </p:spPr>
        <p:txBody>
          <a:bodyPr>
            <a:noAutofit/>
          </a:bodyPr>
          <a:lstStyle/>
          <a:p>
            <a:r>
              <a:rPr lang="en-US" b="1" dirty="0">
                <a:solidFill>
                  <a:schemeClr val="bg1"/>
                </a:solidFill>
              </a:rPr>
              <a:t>Who am I?</a:t>
            </a:r>
          </a:p>
        </p:txBody>
      </p:sp>
      <p:sp>
        <p:nvSpPr>
          <p:cNvPr id="3" name="Subtitle 2"/>
          <p:cNvSpPr>
            <a:spLocks noGrp="1"/>
          </p:cNvSpPr>
          <p:nvPr>
            <p:ph type="subTitle" idx="1"/>
          </p:nvPr>
        </p:nvSpPr>
        <p:spPr>
          <a:xfrm>
            <a:off x="236220" y="2681490"/>
            <a:ext cx="8671560" cy="3719309"/>
          </a:xfrm>
        </p:spPr>
        <p:txBody>
          <a:bodyPr>
            <a:normAutofit fontScale="85000" lnSpcReduction="20000"/>
          </a:bodyPr>
          <a:lstStyle/>
          <a:p>
            <a:pPr algn="l">
              <a:lnSpc>
                <a:spcPct val="120000"/>
              </a:lnSpc>
            </a:pPr>
            <a:r>
              <a:rPr lang="en-GB" sz="4100" b="1" dirty="0">
                <a:solidFill>
                  <a:schemeClr val="bg1"/>
                </a:solidFill>
              </a:rPr>
              <a:t>Author</a:t>
            </a:r>
            <a:r>
              <a:rPr lang="en-GB" sz="4100" dirty="0">
                <a:solidFill>
                  <a:schemeClr val="bg1"/>
                </a:solidFill>
              </a:rPr>
              <a:t> of educational publications </a:t>
            </a:r>
          </a:p>
          <a:p>
            <a:pPr algn="l">
              <a:lnSpc>
                <a:spcPct val="120000"/>
              </a:lnSpc>
            </a:pPr>
            <a:r>
              <a:rPr lang="en-GB" sz="4100" dirty="0">
                <a:solidFill>
                  <a:schemeClr val="bg1"/>
                </a:solidFill>
              </a:rPr>
              <a:t>	for Teachers of the Deaf</a:t>
            </a:r>
          </a:p>
          <a:p>
            <a:pPr algn="l">
              <a:lnSpc>
                <a:spcPct val="120000"/>
              </a:lnSpc>
            </a:pPr>
            <a:r>
              <a:rPr lang="en-GB" sz="4100" b="1" dirty="0">
                <a:solidFill>
                  <a:schemeClr val="bg1"/>
                </a:solidFill>
              </a:rPr>
              <a:t>Teacher</a:t>
            </a:r>
            <a:r>
              <a:rPr lang="en-GB" sz="4100" dirty="0">
                <a:solidFill>
                  <a:schemeClr val="bg1"/>
                </a:solidFill>
              </a:rPr>
              <a:t> primary resource base for deaf children</a:t>
            </a:r>
          </a:p>
          <a:p>
            <a:pPr algn="l">
              <a:lnSpc>
                <a:spcPct val="120000"/>
              </a:lnSpc>
            </a:pPr>
            <a:r>
              <a:rPr lang="en-GB" sz="4100" b="1" dirty="0">
                <a:solidFill>
                  <a:schemeClr val="bg1"/>
                </a:solidFill>
              </a:rPr>
              <a:t>National Executive Officer </a:t>
            </a:r>
            <a:r>
              <a:rPr lang="en-GB" sz="4100" dirty="0">
                <a:solidFill>
                  <a:schemeClr val="bg1"/>
                </a:solidFill>
              </a:rPr>
              <a:t>of BATOD</a:t>
            </a:r>
          </a:p>
          <a:p>
            <a:pPr algn="l">
              <a:lnSpc>
                <a:spcPct val="120000"/>
              </a:lnSpc>
            </a:pPr>
            <a:r>
              <a:rPr lang="en-GB" sz="4100" b="1" dirty="0">
                <a:solidFill>
                  <a:schemeClr val="bg1"/>
                </a:solidFill>
              </a:rPr>
              <a:t>Vice-President</a:t>
            </a:r>
            <a:r>
              <a:rPr lang="en-GB" sz="4100" dirty="0">
                <a:solidFill>
                  <a:schemeClr val="bg1"/>
                </a:solidFill>
              </a:rPr>
              <a:t> of FEAPDA</a:t>
            </a:r>
          </a:p>
          <a:p>
            <a:endParaRPr lang="en-US" dirty="0"/>
          </a:p>
        </p:txBody>
      </p:sp>
      <p:pic>
        <p:nvPicPr>
          <p:cNvPr id="6" name="Picture 5">
            <a:extLst>
              <a:ext uri="{FF2B5EF4-FFF2-40B4-BE49-F238E27FC236}">
                <a16:creationId xmlns:a16="http://schemas.microsoft.com/office/drawing/2014/main" id="{738F2155-B01A-41BC-BFB8-76D83772BC28}"/>
              </a:ext>
            </a:extLst>
          </p:cNvPr>
          <p:cNvPicPr>
            <a:picLocks noChangeAspect="1"/>
          </p:cNvPicPr>
          <p:nvPr/>
        </p:nvPicPr>
        <p:blipFill>
          <a:blip r:embed="rId2"/>
          <a:stretch>
            <a:fillRect/>
          </a:stretch>
        </p:blipFill>
        <p:spPr>
          <a:xfrm>
            <a:off x="388256" y="170422"/>
            <a:ext cx="2386441" cy="1317315"/>
          </a:xfrm>
          <a:prstGeom prst="rect">
            <a:avLst/>
          </a:prstGeom>
        </p:spPr>
      </p:pic>
      <p:pic>
        <p:nvPicPr>
          <p:cNvPr id="7" name="Picture 6">
            <a:extLst>
              <a:ext uri="{FF2B5EF4-FFF2-40B4-BE49-F238E27FC236}">
                <a16:creationId xmlns:a16="http://schemas.microsoft.com/office/drawing/2014/main" id="{B56A21C5-F507-4075-852A-CE5BB6C6FD24}"/>
              </a:ext>
            </a:extLst>
          </p:cNvPr>
          <p:cNvPicPr>
            <a:picLocks noChangeAspect="1"/>
          </p:cNvPicPr>
          <p:nvPr/>
        </p:nvPicPr>
        <p:blipFill>
          <a:blip r:embed="rId3"/>
          <a:stretch>
            <a:fillRect/>
          </a:stretch>
        </p:blipFill>
        <p:spPr>
          <a:xfrm>
            <a:off x="6742979" y="153664"/>
            <a:ext cx="2115665" cy="2846687"/>
          </a:xfrm>
          <a:prstGeom prst="rect">
            <a:avLst/>
          </a:prstGeom>
        </p:spPr>
      </p:pic>
    </p:spTree>
    <p:extLst>
      <p:ext uri="{BB962C8B-B14F-4D97-AF65-F5344CB8AC3E}">
        <p14:creationId xmlns:p14="http://schemas.microsoft.com/office/powerpoint/2010/main" val="3467505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55720" y="2529840"/>
            <a:ext cx="5288280" cy="4495800"/>
          </a:xfrm>
        </p:spPr>
        <p:txBody>
          <a:bodyPr>
            <a:normAutofit/>
          </a:bodyPr>
          <a:lstStyle/>
          <a:p>
            <a:pPr marL="0" indent="0">
              <a:buNone/>
            </a:pPr>
            <a:r>
              <a:rPr lang="en-GB" b="1" dirty="0">
                <a:solidFill>
                  <a:schemeClr val="bg1">
                    <a:lumMod val="75000"/>
                  </a:schemeClr>
                </a:solidFill>
              </a:rPr>
              <a:t>Who am I?</a:t>
            </a:r>
          </a:p>
          <a:p>
            <a:pPr marL="0" indent="0">
              <a:buNone/>
            </a:pPr>
            <a:r>
              <a:rPr lang="en-GB" b="1" dirty="0">
                <a:solidFill>
                  <a:srgbClr val="0000FF"/>
                </a:solidFill>
              </a:rPr>
              <a:t>Principles of access </a:t>
            </a:r>
          </a:p>
          <a:p>
            <a:pPr marL="0" indent="0">
              <a:buNone/>
            </a:pPr>
            <a:r>
              <a:rPr lang="en-GB" b="1" dirty="0">
                <a:solidFill>
                  <a:schemeClr val="bg1">
                    <a:lumMod val="75000"/>
                  </a:schemeClr>
                </a:solidFill>
              </a:rPr>
              <a:t>Specific access arrangements</a:t>
            </a:r>
          </a:p>
          <a:p>
            <a:pPr marL="0" indent="0">
              <a:buNone/>
            </a:pPr>
            <a:r>
              <a:rPr lang="en-GB" b="1" dirty="0">
                <a:solidFill>
                  <a:schemeClr val="bg1">
                    <a:lumMod val="75000"/>
                  </a:schemeClr>
                </a:solidFill>
              </a:rPr>
              <a:t>New online course</a:t>
            </a:r>
          </a:p>
          <a:p>
            <a:pPr marL="0" indent="0">
              <a:buNone/>
            </a:pPr>
            <a:r>
              <a:rPr lang="en-GB" b="1" dirty="0">
                <a:solidFill>
                  <a:schemeClr val="bg1">
                    <a:lumMod val="75000"/>
                  </a:schemeClr>
                </a:solidFill>
              </a:rPr>
              <a:t>Current issues</a:t>
            </a:r>
          </a:p>
          <a:p>
            <a:pPr marL="0" indent="0">
              <a:buNone/>
            </a:pPr>
            <a:endParaRPr lang="en-GB" dirty="0"/>
          </a:p>
        </p:txBody>
      </p:sp>
    </p:spTree>
    <p:extLst>
      <p:ext uri="{BB962C8B-B14F-4D97-AF65-F5344CB8AC3E}">
        <p14:creationId xmlns:p14="http://schemas.microsoft.com/office/powerpoint/2010/main" val="23967257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53958A-B19C-4039-8855-EBE4E19D2CD7}"/>
              </a:ext>
            </a:extLst>
          </p:cNvPr>
          <p:cNvSpPr>
            <a:spLocks noGrp="1"/>
          </p:cNvSpPr>
          <p:nvPr>
            <p:ph type="ctrTitle"/>
          </p:nvPr>
        </p:nvSpPr>
        <p:spPr>
          <a:xfrm>
            <a:off x="685800" y="2873829"/>
            <a:ext cx="7772400" cy="3802742"/>
          </a:xfrm>
        </p:spPr>
        <p:txBody>
          <a:bodyPr>
            <a:normAutofit/>
          </a:bodyPr>
          <a:lstStyle/>
          <a:p>
            <a:br>
              <a:rPr lang="en-GB" dirty="0"/>
            </a:br>
            <a:br>
              <a:rPr lang="en-GB" dirty="0"/>
            </a:br>
            <a:br>
              <a:rPr lang="en-GB" dirty="0"/>
            </a:br>
            <a:br>
              <a:rPr lang="en-GB" dirty="0"/>
            </a:br>
            <a:r>
              <a:rPr lang="en-GB" dirty="0"/>
              <a:t>Assessment - an old favourite</a:t>
            </a:r>
          </a:p>
        </p:txBody>
      </p:sp>
      <p:pic>
        <p:nvPicPr>
          <p:cNvPr id="6" name="Picture 2" descr="https://qph.is.quoracdn.net/main-qimg-f60cae383b688d46b6f6424ab4c35b70?convert_to_webp=true">
            <a:extLst>
              <a:ext uri="{FF2B5EF4-FFF2-40B4-BE49-F238E27FC236}">
                <a16:creationId xmlns:a16="http://schemas.microsoft.com/office/drawing/2014/main" id="{92056B19-4D80-4010-A2D2-A659E868B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49" y="1436914"/>
            <a:ext cx="6851427" cy="4354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5C85042-9710-4205-8C84-4D23C6628AA9}"/>
              </a:ext>
            </a:extLst>
          </p:cNvPr>
          <p:cNvPicPr>
            <a:picLocks noChangeAspect="1"/>
          </p:cNvPicPr>
          <p:nvPr/>
        </p:nvPicPr>
        <p:blipFill>
          <a:blip r:embed="rId3"/>
          <a:stretch>
            <a:fillRect/>
          </a:stretch>
        </p:blipFill>
        <p:spPr>
          <a:xfrm>
            <a:off x="388256" y="170422"/>
            <a:ext cx="2386441" cy="1317315"/>
          </a:xfrm>
          <a:prstGeom prst="rect">
            <a:avLst/>
          </a:prstGeom>
        </p:spPr>
      </p:pic>
    </p:spTree>
    <p:extLst>
      <p:ext uri="{BB962C8B-B14F-4D97-AF65-F5344CB8AC3E}">
        <p14:creationId xmlns:p14="http://schemas.microsoft.com/office/powerpoint/2010/main" val="3609663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 y="1125941"/>
            <a:ext cx="2400300" cy="559558"/>
          </a:xfrm>
        </p:spPr>
        <p:txBody>
          <a:bodyPr>
            <a:normAutofit fontScale="90000"/>
          </a:bodyPr>
          <a:lstStyle/>
          <a:p>
            <a:r>
              <a:rPr lang="en-US" dirty="0"/>
              <a:t>Key </a:t>
            </a:r>
            <a:br>
              <a:rPr lang="en-US" dirty="0"/>
            </a:br>
            <a:r>
              <a:rPr lang="en-US" dirty="0"/>
              <a:t>document</a:t>
            </a:r>
          </a:p>
        </p:txBody>
      </p:sp>
      <p:pic>
        <p:nvPicPr>
          <p:cNvPr id="5" name="Picture 4">
            <a:extLst>
              <a:ext uri="{FF2B5EF4-FFF2-40B4-BE49-F238E27FC236}">
                <a16:creationId xmlns:a16="http://schemas.microsoft.com/office/drawing/2014/main" id="{7109DDFB-2954-477C-B453-11C29246E4B1}"/>
              </a:ext>
            </a:extLst>
          </p:cNvPr>
          <p:cNvPicPr>
            <a:picLocks noChangeAspect="1"/>
          </p:cNvPicPr>
          <p:nvPr/>
        </p:nvPicPr>
        <p:blipFill>
          <a:blip r:embed="rId2"/>
          <a:stretch>
            <a:fillRect/>
          </a:stretch>
        </p:blipFill>
        <p:spPr>
          <a:xfrm>
            <a:off x="4266066" y="799419"/>
            <a:ext cx="4370957" cy="5673952"/>
          </a:xfrm>
          <a:prstGeom prst="rect">
            <a:avLst/>
          </a:prstGeom>
        </p:spPr>
      </p:pic>
      <p:pic>
        <p:nvPicPr>
          <p:cNvPr id="6" name="Picture 5">
            <a:extLst>
              <a:ext uri="{FF2B5EF4-FFF2-40B4-BE49-F238E27FC236}">
                <a16:creationId xmlns:a16="http://schemas.microsoft.com/office/drawing/2014/main" id="{C414016B-CCF6-4BC2-8557-9C132C029368}"/>
              </a:ext>
            </a:extLst>
          </p:cNvPr>
          <p:cNvPicPr>
            <a:picLocks noChangeAspect="1"/>
          </p:cNvPicPr>
          <p:nvPr/>
        </p:nvPicPr>
        <p:blipFill>
          <a:blip r:embed="rId3"/>
          <a:stretch>
            <a:fillRect/>
          </a:stretch>
        </p:blipFill>
        <p:spPr>
          <a:xfrm>
            <a:off x="156027" y="5381051"/>
            <a:ext cx="2386441" cy="1317315"/>
          </a:xfrm>
          <a:prstGeom prst="rect">
            <a:avLst/>
          </a:prstGeom>
        </p:spPr>
      </p:pic>
    </p:spTree>
    <p:extLst>
      <p:ext uri="{BB962C8B-B14F-4D97-AF65-F5344CB8AC3E}">
        <p14:creationId xmlns:p14="http://schemas.microsoft.com/office/powerpoint/2010/main" val="2497922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11497</TotalTime>
  <Words>662</Words>
  <Application>Microsoft Office PowerPoint</Application>
  <PresentationFormat>On-screen Show (4:3)</PresentationFormat>
  <Paragraphs>215</Paragraphs>
  <Slides>38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Arial</vt:lpstr>
      <vt:lpstr>Calibri</vt:lpstr>
      <vt:lpstr>Times New Roman</vt:lpstr>
      <vt:lpstr>Custom Design</vt:lpstr>
      <vt:lpstr>1_Custom Design</vt:lpstr>
      <vt:lpstr>Access Arrangements Current issues and developments</vt:lpstr>
      <vt:lpstr>Overview</vt:lpstr>
      <vt:lpstr>PowerPoint Presentation</vt:lpstr>
      <vt:lpstr>Who am I?</vt:lpstr>
      <vt:lpstr>Who am I?</vt:lpstr>
      <vt:lpstr>Who am I?</vt:lpstr>
      <vt:lpstr>PowerPoint Presentation</vt:lpstr>
      <vt:lpstr>    Assessment - an old favourite</vt:lpstr>
      <vt:lpstr>Key  document</vt:lpstr>
      <vt:lpstr>NatSIP publication</vt:lpstr>
      <vt:lpstr>Principles</vt:lpstr>
      <vt:lpstr>PowerPoint Presentation</vt:lpstr>
      <vt:lpstr>25% Extra Time</vt:lpstr>
      <vt:lpstr>25% - 50% Extra Time</vt:lpstr>
      <vt:lpstr>Modified Language papers</vt:lpstr>
      <vt:lpstr>Feedback</vt:lpstr>
      <vt:lpstr>Modified Language papers</vt:lpstr>
      <vt:lpstr>BSL Interpretation </vt:lpstr>
      <vt:lpstr>Oral Language  Modifier</vt:lpstr>
      <vt:lpstr>Oral Language  Modifier</vt:lpstr>
      <vt:lpstr>Oral Language  Modifier</vt:lpstr>
      <vt:lpstr>Scribe</vt:lpstr>
      <vt:lpstr>Live voice presentation</vt:lpstr>
      <vt:lpstr>Exemption</vt:lpstr>
      <vt:lpstr>Website pages Deaf Education/Policy and Reforms/Access arrangements</vt:lpstr>
      <vt:lpstr>PowerPoint Presentation</vt:lpstr>
      <vt:lpstr>Current issues</vt:lpstr>
      <vt:lpstr>Ofqual  Equality Act 2016 s96</vt:lpstr>
      <vt:lpstr>Reader</vt:lpstr>
      <vt:lpstr>Who is a specialist assessor?</vt:lpstr>
      <vt:lpstr>Who is a specialist assessor?</vt:lpstr>
      <vt:lpstr>ToDs as specialist assessors</vt:lpstr>
      <vt:lpstr>Modified Language papers</vt:lpstr>
      <vt:lpstr>BSL Interpreters</vt:lpstr>
      <vt:lpstr>PowerPoint Presentation</vt:lpstr>
      <vt:lpstr>New online course</vt:lpstr>
      <vt:lpstr>New online course</vt:lpstr>
      <vt:lpstr>BATOD  Working for all in deaf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Denny</dc:creator>
  <cp:lastModifiedBy>Paul Simpson</cp:lastModifiedBy>
  <cp:revision>155</cp:revision>
  <cp:lastPrinted>2015-02-02T12:37:21Z</cp:lastPrinted>
  <dcterms:created xsi:type="dcterms:W3CDTF">2015-02-01T18:39:25Z</dcterms:created>
  <dcterms:modified xsi:type="dcterms:W3CDTF">2018-07-23T14:25:37Z</dcterms:modified>
</cp:coreProperties>
</file>