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6" r:id="rId3"/>
    <p:sldId id="257" r:id="rId4"/>
    <p:sldId id="261" r:id="rId5"/>
    <p:sldId id="262" r:id="rId6"/>
    <p:sldId id="259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152207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893" y="-67"/>
      </p:cViewPr>
      <p:guideLst>
        <p:guide orient="horz" pos="2160"/>
        <p:guide pos="362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scottish mental health service for deaf people final logo green PATHS AW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99436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4156" y="2130427"/>
            <a:ext cx="9793764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8312" y="3886200"/>
            <a:ext cx="806545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8F50B-F5D1-48AB-B12E-3C1A3EEB7A4F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36AAF-7E86-4AB6-88D5-83F2D4F9D1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57AF1-0ECC-45C3-9C09-59C053A9A75C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BCE5C-61FA-4A6F-A305-8601FA0A32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53505" y="274639"/>
            <a:ext cx="259246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6104" y="274639"/>
            <a:ext cx="7585366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3D4E1-B97A-4EBF-A2E2-8B94549FD18B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8EABB-14A7-429A-B639-3BD4BEF253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scottish mental health service for deaf people final logo green PATHS AW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99436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4156" y="2130427"/>
            <a:ext cx="9793764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8312" y="3886200"/>
            <a:ext cx="806545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8F50B-F5D1-48AB-B12E-3C1A3EEB7A4F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36AAF-7E86-4AB6-88D5-83F2D4F9D1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03495-FE54-42A8-AB39-6D0897C0E3D3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6C668-A92F-47CF-A600-F8AEB918A4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0164" y="4406902"/>
            <a:ext cx="979376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0164" y="2906713"/>
            <a:ext cx="979376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5DBF6-DE16-4FC0-BEC5-86A22B6495E8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7CCB1-9989-4BA7-A5A4-BAE55C93B2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104" y="1600202"/>
            <a:ext cx="5088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57055" y="1600202"/>
            <a:ext cx="5088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C28FE-B438-4EAC-89C5-687DAE052183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CD8F8-FD75-44A9-AAD9-9CE970A1CA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104" y="1535113"/>
            <a:ext cx="5090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104" y="2174875"/>
            <a:ext cx="5090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53055" y="1535113"/>
            <a:ext cx="5092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53055" y="2174875"/>
            <a:ext cx="5092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31042-E4D5-446C-8E88-144FD63648E9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9C45F-3C27-4C0F-B63C-7AF9ED5D2A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FAFF6-88FD-415B-80D4-E42C4606262A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D34E3-E14F-4E0F-937D-281A9F3362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96EDC-CFD0-4BF7-B7AC-0976D9CA42AF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4D0FD-6BAD-421D-8FBB-28A11B91EA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104" y="273050"/>
            <a:ext cx="37906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812" y="273052"/>
            <a:ext cx="644116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6104" y="1435102"/>
            <a:ext cx="37906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0CC3F-9E4A-450C-9B79-147B2861092B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19EB6-E138-401C-B1C1-4E1B71E694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03495-FE54-42A8-AB39-6D0897C0E3D3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6C668-A92F-47CF-A600-F8AEB918A4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8407" y="4800600"/>
            <a:ext cx="691324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58407" y="612775"/>
            <a:ext cx="6913245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58407" y="5367338"/>
            <a:ext cx="691324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545F2-C5D4-4E86-BF41-54F63D7938E9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444C8-6403-417E-86D0-0A93D3E833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57AF1-0ECC-45C3-9C09-59C053A9A75C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BCE5C-61FA-4A6F-A305-8601FA0A32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53505" y="274639"/>
            <a:ext cx="259246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6104" y="274639"/>
            <a:ext cx="7585366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3D4E1-B97A-4EBF-A2E2-8B94549FD18B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8EABB-14A7-429A-B639-3BD4BEF253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0164" y="4406902"/>
            <a:ext cx="979376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0164" y="2906713"/>
            <a:ext cx="979376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5DBF6-DE16-4FC0-BEC5-86A22B6495E8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7CCB1-9989-4BA7-A5A4-BAE55C93B2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104" y="1600202"/>
            <a:ext cx="5088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57055" y="1600202"/>
            <a:ext cx="5088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C28FE-B438-4EAC-89C5-687DAE052183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CD8F8-FD75-44A9-AAD9-9CE970A1CA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104" y="1535113"/>
            <a:ext cx="5090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104" y="2174875"/>
            <a:ext cx="5090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53055" y="1535113"/>
            <a:ext cx="5092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53055" y="2174875"/>
            <a:ext cx="5092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31042-E4D5-446C-8E88-144FD63648E9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9C45F-3C27-4C0F-B63C-7AF9ED5D2A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FAFF6-88FD-415B-80D4-E42C4606262A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D34E3-E14F-4E0F-937D-281A9F3362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96EDC-CFD0-4BF7-B7AC-0976D9CA42AF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4D0FD-6BAD-421D-8FBB-28A11B91EA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104" y="273050"/>
            <a:ext cx="37906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812" y="273052"/>
            <a:ext cx="644116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6104" y="1435102"/>
            <a:ext cx="37906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0CC3F-9E4A-450C-9B79-147B2861092B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19EB6-E138-401C-B1C1-4E1B71E694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8407" y="4800600"/>
            <a:ext cx="691324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58407" y="612775"/>
            <a:ext cx="6913245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58407" y="5367338"/>
            <a:ext cx="691324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545F2-C5D4-4E86-BF41-54F63D7938E9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444C8-6403-417E-86D0-0A93D3E833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76105" y="274638"/>
            <a:ext cx="1036986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76105" y="1600202"/>
            <a:ext cx="1036986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6104" y="6356352"/>
            <a:ext cx="2688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29D883-73AD-44AF-BD45-A98C6B3BA844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6709" y="6356352"/>
            <a:ext cx="3648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7488" y="6356352"/>
            <a:ext cx="2688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63D8B02-4403-434F-ABF2-6F23EAB46C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31" name="Picture 7" descr="scottish mental health service for deaf people final logo green PATHS AW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"/>
            <a:ext cx="199436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NHS_Lothian 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0369868" y="0"/>
            <a:ext cx="1152208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76105" y="274638"/>
            <a:ext cx="1036986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76105" y="1600202"/>
            <a:ext cx="1036986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6104" y="6356352"/>
            <a:ext cx="2688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29D883-73AD-44AF-BD45-A98C6B3BA844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6709" y="6356352"/>
            <a:ext cx="3648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7488" y="6356352"/>
            <a:ext cx="2688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63D8B02-4403-434F-ABF2-6F23EAB46C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31" name="Picture 7" descr="scottish mental health service for deaf people final logo green PATHS AW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"/>
            <a:ext cx="199436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NHS_Lothian 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0369868" y="0"/>
            <a:ext cx="1152208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www.google.co.uk/url?sa=i&amp;rct=j&amp;q=&amp;esrc=s&amp;source=images&amp;cd=&amp;cad=rja&amp;uact=8&amp;ved=2ahUKEwjzu42atJDiAhUuzIUKHSGIC1QQjRx6BAgBEAU&amp;url=https://www.uyplifestyle.com/mindful-moment/&amp;psig=AOvVaw0HQtTf4TLxsPy54c_Z8cGz&amp;ust=1557558632230848" TargetMode="Externa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3">
                    <a:lumMod val="50000"/>
                  </a:schemeClr>
                </a:solidFill>
              </a:rPr>
              <a:t>Dr Deborah Innes</a:t>
            </a:r>
          </a:p>
          <a:p>
            <a:r>
              <a:rPr lang="en-GB" dirty="0" smtClean="0">
                <a:solidFill>
                  <a:schemeClr val="accent3">
                    <a:lumMod val="50000"/>
                  </a:schemeClr>
                </a:solidFill>
              </a:rPr>
              <a:t>&amp;</a:t>
            </a:r>
          </a:p>
          <a:p>
            <a:r>
              <a:rPr lang="en-GB" dirty="0" smtClean="0">
                <a:solidFill>
                  <a:schemeClr val="accent3">
                    <a:lumMod val="50000"/>
                  </a:schemeClr>
                </a:solidFill>
              </a:rPr>
              <a:t>Debbie O’Reilly ANP</a:t>
            </a:r>
            <a:endParaRPr lang="en-GB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8" name="Picture 6" descr="scottish mental health service for deaf people final logo green PATHS A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225" y="1052736"/>
            <a:ext cx="7893422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sz="4800" dirty="0" smtClean="0"/>
              <a:t>Scottish ACE’s Hub</a:t>
            </a:r>
            <a:endParaRPr lang="en-GB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469" y="0"/>
            <a:ext cx="10369868" cy="1143000"/>
          </a:xfrm>
        </p:spPr>
        <p:txBody>
          <a:bodyPr/>
          <a:lstStyle/>
          <a:p>
            <a:pPr algn="ctr"/>
            <a:r>
              <a:rPr lang="en-GB" b="1" dirty="0" smtClean="0"/>
              <a:t>Cognitive Behavioural Therapy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461" y="1124744"/>
            <a:ext cx="10369868" cy="4525963"/>
          </a:xfrm>
        </p:spPr>
        <p:txBody>
          <a:bodyPr/>
          <a:lstStyle/>
          <a:p>
            <a:r>
              <a:rPr lang="en-GB" dirty="0" smtClean="0"/>
              <a:t>Cognitive behavioural therapy (CBT) is a talking therapy that can help you manage your problems by changing the way you think and behave.</a:t>
            </a:r>
          </a:p>
          <a:p>
            <a:r>
              <a:rPr lang="en-GB" dirty="0" smtClean="0"/>
              <a:t>It's most commonly used to treat anxiety and </a:t>
            </a:r>
            <a:r>
              <a:rPr lang="en-GB" dirty="0" err="1" smtClean="0"/>
              <a:t>dpression</a:t>
            </a:r>
            <a:r>
              <a:rPr lang="en-GB" dirty="0" smtClean="0"/>
              <a:t>, but can be useful for other mental and physical health problems.</a:t>
            </a:r>
          </a:p>
          <a:p>
            <a:r>
              <a:rPr lang="en-GB" b="1" dirty="0" smtClean="0"/>
              <a:t>How CBT works</a:t>
            </a:r>
          </a:p>
          <a:p>
            <a:r>
              <a:rPr lang="en-GB" dirty="0" smtClean="0"/>
              <a:t>CBT is based on the concept that your thoughts, feelings, physical sensations and actions are interconnected, and that negative thoughts and feelings can trap you in a vicious cycle.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Anger Management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Identify when and where it happens</a:t>
            </a:r>
          </a:p>
          <a:p>
            <a:r>
              <a:rPr lang="en-GB" dirty="0" smtClean="0"/>
              <a:t>Why it happens?</a:t>
            </a:r>
          </a:p>
          <a:p>
            <a:r>
              <a:rPr lang="en-GB" dirty="0" smtClean="0"/>
              <a:t>Physical symptoms</a:t>
            </a:r>
          </a:p>
          <a:p>
            <a:r>
              <a:rPr lang="en-GB" dirty="0" smtClean="0"/>
              <a:t>Thought challenging?</a:t>
            </a:r>
          </a:p>
          <a:p>
            <a:r>
              <a:rPr lang="en-GB" dirty="0" smtClean="0"/>
              <a:t>Management strategies</a:t>
            </a:r>
          </a:p>
          <a:p>
            <a:r>
              <a:rPr lang="en-GB" dirty="0" smtClean="0"/>
              <a:t>Identifying strategies- how to notice and prevent it happening</a:t>
            </a:r>
          </a:p>
          <a:p>
            <a:r>
              <a:rPr lang="en-GB" dirty="0" smtClean="0"/>
              <a:t>Distraction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Tools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Make things as visual as possible</a:t>
            </a:r>
            <a:endParaRPr lang="en-GB" dirty="0"/>
          </a:p>
        </p:txBody>
      </p:sp>
      <p:pic>
        <p:nvPicPr>
          <p:cNvPr id="25601" name="Picture 1" descr="C:\Users\debbie.o'reilly\Desktop\1_chA21n8Rd904PpNoAatSO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3016" y="2553730"/>
            <a:ext cx="2522399" cy="2614999"/>
          </a:xfrm>
          <a:prstGeom prst="rect">
            <a:avLst/>
          </a:prstGeom>
          <a:noFill/>
        </p:spPr>
      </p:pic>
      <p:pic>
        <p:nvPicPr>
          <p:cNvPr id="25602" name="Picture 2" descr="C:\Users\debbie.o'reilly\AppData\Local\Microsoft\Windows\Temporary Internet Files\Content.IE5\X6IVWFF0\120px-Nuvola_apps_ksysv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54454" y="2725949"/>
            <a:ext cx="1695021" cy="2283843"/>
          </a:xfrm>
          <a:prstGeom prst="rect">
            <a:avLst/>
          </a:prstGeom>
          <a:noFill/>
        </p:spPr>
      </p:pic>
      <p:pic>
        <p:nvPicPr>
          <p:cNvPr id="25603" name="Picture 3" descr="C:\Users\debbie.o'reilly\AppData\Local\Microsoft\Windows\Temporary Internet Files\Content.IE5\PDM8BYX9\Dialog-stop-hand.svg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42002" y="2700070"/>
            <a:ext cx="2364199" cy="2631057"/>
          </a:xfrm>
          <a:prstGeom prst="rect">
            <a:avLst/>
          </a:prstGeom>
          <a:noFill/>
        </p:spPr>
      </p:pic>
      <p:pic>
        <p:nvPicPr>
          <p:cNvPr id="25604" name="Picture 4" descr="C:\Users\debbie.o'reilly\Desktop\220px-Diet_Coke_Mento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73694" y="1969518"/>
            <a:ext cx="1980357" cy="3143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Breathing Techniques</a:t>
            </a:r>
            <a:endParaRPr lang="en-GB" b="1" dirty="0"/>
          </a:p>
        </p:txBody>
      </p:sp>
      <p:pic>
        <p:nvPicPr>
          <p:cNvPr id="26626" name="Picture 2" descr="C:\Users\debbie.o'reilly\Desktop\4062068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72352" y="2296319"/>
            <a:ext cx="6391490" cy="3409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Tools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00"/>
                </a:solidFill>
              </a:rPr>
              <a:t>Glitter bottles - thoughts are falling with the glitter</a:t>
            </a:r>
          </a:p>
          <a:p>
            <a:r>
              <a:rPr lang="en-GB" dirty="0" smtClean="0"/>
              <a:t>Script – of what you are going to say</a:t>
            </a:r>
          </a:p>
          <a:p>
            <a:r>
              <a:rPr lang="en-GB" dirty="0" smtClean="0"/>
              <a:t>Recovery plan -Having a plan of how people want to be treated</a:t>
            </a:r>
          </a:p>
          <a:p>
            <a:r>
              <a:rPr lang="en-GB" dirty="0" smtClean="0"/>
              <a:t>Colouring in</a:t>
            </a:r>
          </a:p>
          <a:p>
            <a:r>
              <a:rPr lang="en-GB" dirty="0" smtClean="0"/>
              <a:t>Colours</a:t>
            </a:r>
          </a:p>
          <a:p>
            <a:r>
              <a:rPr lang="en-GB" dirty="0" smtClean="0"/>
              <a:t>Game playing – anger games</a:t>
            </a:r>
          </a:p>
          <a:p>
            <a:r>
              <a:rPr lang="en-GB" dirty="0" smtClean="0"/>
              <a:t>Stress balls</a:t>
            </a:r>
          </a:p>
          <a:p>
            <a:r>
              <a:rPr lang="en-GB" dirty="0" smtClean="0"/>
              <a:t>Smells </a:t>
            </a:r>
          </a:p>
          <a:p>
            <a:endParaRPr lang="en-GB" dirty="0" smtClean="0">
              <a:solidFill>
                <a:srgbClr val="000000"/>
              </a:solidFill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 descr="Image result for volcano"/>
          <p:cNvSpPr>
            <a:spLocks noChangeAspect="1" noChangeArrowheads="1"/>
          </p:cNvSpPr>
          <p:nvPr/>
        </p:nvSpPr>
        <p:spPr bwMode="auto">
          <a:xfrm>
            <a:off x="60011" y="-144463"/>
            <a:ext cx="288052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580" name="AutoShape 4" descr="Image result for volcano"/>
          <p:cNvSpPr>
            <a:spLocks noChangeAspect="1" noChangeArrowheads="1"/>
          </p:cNvSpPr>
          <p:nvPr/>
        </p:nvSpPr>
        <p:spPr bwMode="auto">
          <a:xfrm>
            <a:off x="60011" y="-144463"/>
            <a:ext cx="288052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4581" name="Picture 5" descr="C:\Users\debbie.o'reilly\Desktop\Psychotherapy-Psychedelic-Assisted-Psychotherapy-Center-for-Medicinal-Mindfulness-Boulder-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2592" y="0"/>
            <a:ext cx="9716892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Mindfulness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Mindfulness. It’s a pretty straightforward word. It suggests that the mind is fully attending to what’s happening, to what you’re doing, to the space you’re moving through.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Mindfulness is the process of bringing one's attention to experiences occurring in the present moment, which one can develop through the practice of meditation and through other training. </a:t>
            </a:r>
          </a:p>
          <a:p>
            <a:r>
              <a:rPr lang="en-GB" dirty="0" smtClean="0">
                <a:solidFill>
                  <a:srgbClr val="000000"/>
                </a:solidFill>
              </a:rPr>
              <a:t>It can improve social skills mental well being focus.</a:t>
            </a:r>
          </a:p>
          <a:p>
            <a:pPr>
              <a:buNone/>
            </a:pPr>
            <a:endParaRPr lang="en-GB" dirty="0" smtClean="0">
              <a:solidFill>
                <a:srgbClr val="000000"/>
              </a:solidFill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mindfulness picture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983" y="424379"/>
            <a:ext cx="9406694" cy="56007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Mindfulness Box/bag</a:t>
            </a:r>
            <a:endParaRPr lang="en-GB" b="1" dirty="0"/>
          </a:p>
        </p:txBody>
      </p:sp>
      <p:pic>
        <p:nvPicPr>
          <p:cNvPr id="27652" name="Picture 4" descr="C:\Users\debbie.o'reilly\Desktop\98f0c3a9a41fadb30d09049bbb19ad17--subscription-boxes-mindfulnes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61318" y="2089285"/>
            <a:ext cx="3991624" cy="2495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Workshop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4000" dirty="0" smtClean="0"/>
          </a:p>
          <a:p>
            <a:r>
              <a:rPr lang="en-GB" sz="4000" dirty="0" smtClean="0"/>
              <a:t>Adverse Childhood Experiences</a:t>
            </a:r>
          </a:p>
          <a:p>
            <a:endParaRPr lang="en-GB" sz="4000" dirty="0" smtClean="0"/>
          </a:p>
          <a:p>
            <a:endParaRPr lang="en-GB" sz="4000" dirty="0" smtClean="0"/>
          </a:p>
          <a:p>
            <a:r>
              <a:rPr lang="en-GB" sz="4000" dirty="0" smtClean="0"/>
              <a:t>Therapeutic skills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ACE’s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3600" dirty="0" smtClean="0"/>
          </a:p>
          <a:p>
            <a:r>
              <a:rPr lang="en-GB" sz="3600" dirty="0" smtClean="0"/>
              <a:t>Adverse </a:t>
            </a:r>
            <a:r>
              <a:rPr lang="en-GB" sz="3600" dirty="0" smtClean="0"/>
              <a:t>Childhood Experiences (ACEs) are stressful or traumatic experiences that can have a huge impact on children and young people throughout their lives.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ACE’s matter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Childhood adversity can create harmful levels of stress which impact healthy brain development. This can result in long-term effects on learning, behaviour and health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ACEs have been found to be associated with a range of poorer health and social outcomes in adulthood and that these risks increase as the number of ACEs increase.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4 or more ACE’s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138" y="1772817"/>
            <a:ext cx="10369868" cy="4525963"/>
          </a:xfrm>
        </p:spPr>
        <p:txBody>
          <a:bodyPr/>
          <a:lstStyle/>
          <a:p>
            <a:pPr lvl="0" fontAlgn="t"/>
            <a:r>
              <a:rPr lang="en-GB" dirty="0" smtClean="0"/>
              <a:t>4x more likely to be a high-risk drinker </a:t>
            </a:r>
          </a:p>
          <a:p>
            <a:pPr lvl="0" fontAlgn="t"/>
            <a:r>
              <a:rPr lang="en-GB" dirty="0" smtClean="0"/>
              <a:t>16x more likely to have used crack cocaine or heroin </a:t>
            </a:r>
          </a:p>
          <a:p>
            <a:pPr lvl="0" fontAlgn="t"/>
            <a:r>
              <a:rPr lang="en-GB" dirty="0" smtClean="0"/>
              <a:t>6x increased risk of never or rarely feeling optimistic </a:t>
            </a:r>
          </a:p>
          <a:p>
            <a:pPr lvl="0" fontAlgn="t"/>
            <a:r>
              <a:rPr lang="en-GB" dirty="0" smtClean="0"/>
              <a:t>3x increased risk of heart disease, respiratory disease and type 2 diabetes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4 or more ACE’s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t"/>
            <a:endParaRPr lang="en-GB" dirty="0" smtClean="0"/>
          </a:p>
          <a:p>
            <a:pPr lvl="0" fontAlgn="t"/>
            <a:r>
              <a:rPr lang="en-GB" dirty="0" smtClean="0"/>
              <a:t>15x </a:t>
            </a:r>
            <a:r>
              <a:rPr lang="en-GB" dirty="0" smtClean="0"/>
              <a:t>more likely to have committed violence </a:t>
            </a:r>
          </a:p>
          <a:p>
            <a:pPr lvl="0" fontAlgn="t"/>
            <a:r>
              <a:rPr lang="en-GB" dirty="0" smtClean="0"/>
              <a:t>14x more likely to have been victim of violence in the last 12 months </a:t>
            </a:r>
          </a:p>
          <a:p>
            <a:pPr lvl="0" fontAlgn="t"/>
            <a:r>
              <a:rPr lang="en-GB" dirty="0" smtClean="0"/>
              <a:t>20x more likely to have been in prison at any point in their life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10 widely recognised ACE’s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76105" y="1600200"/>
          <a:ext cx="10369866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622"/>
                <a:gridCol w="3456622"/>
                <a:gridCol w="345662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ABUSE</a:t>
                      </a:r>
                      <a:endParaRPr lang="en-GB" sz="2400" dirty="0"/>
                    </a:p>
                  </a:txBody>
                  <a:tcPr marL="115220" marR="115220"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NEGLECT</a:t>
                      </a:r>
                      <a:endParaRPr lang="en-GB" sz="2400" dirty="0"/>
                    </a:p>
                  </a:txBody>
                  <a:tcPr marL="115220" marR="115220"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HOUSEHOLD ADVERSITY</a:t>
                      </a:r>
                      <a:endParaRPr lang="en-GB" sz="2400" dirty="0"/>
                    </a:p>
                  </a:txBody>
                  <a:tcPr marL="115220" marR="1152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Physical</a:t>
                      </a:r>
                    </a:p>
                  </a:txBody>
                  <a:tcPr marL="115220" marR="115220"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Emotional</a:t>
                      </a:r>
                      <a:endParaRPr lang="en-GB" sz="2400" dirty="0"/>
                    </a:p>
                  </a:txBody>
                  <a:tcPr marL="115220" marR="115220"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Alcohol</a:t>
                      </a:r>
                      <a:r>
                        <a:rPr lang="en-GB" sz="2400" baseline="0" dirty="0" smtClean="0"/>
                        <a:t> and drug use problems</a:t>
                      </a:r>
                      <a:endParaRPr lang="en-GB" sz="2400" dirty="0"/>
                    </a:p>
                  </a:txBody>
                  <a:tcPr marL="115220" marR="1152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Sexual</a:t>
                      </a:r>
                      <a:endParaRPr lang="en-GB" sz="2400" dirty="0"/>
                    </a:p>
                  </a:txBody>
                  <a:tcPr marL="115220" marR="115220"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Physical</a:t>
                      </a:r>
                      <a:endParaRPr lang="en-GB" sz="2400" dirty="0"/>
                    </a:p>
                  </a:txBody>
                  <a:tcPr marL="115220" marR="115220"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Mental health problems</a:t>
                      </a:r>
                      <a:endParaRPr lang="en-GB" sz="2400" dirty="0"/>
                    </a:p>
                  </a:txBody>
                  <a:tcPr marL="115220" marR="1152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Verbal</a:t>
                      </a:r>
                      <a:endParaRPr lang="en-GB" sz="2400" dirty="0"/>
                    </a:p>
                  </a:txBody>
                  <a:tcPr marL="115220" marR="115220"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marL="115220" marR="115220"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Domestic violence</a:t>
                      </a:r>
                    </a:p>
                  </a:txBody>
                  <a:tcPr marL="115220" marR="115220"/>
                </a:tc>
              </a:tr>
              <a:tr h="370840"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marL="115220" marR="115220"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marL="115220" marR="115220"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Adults who have spent time in prison</a:t>
                      </a:r>
                      <a:endParaRPr lang="en-GB" sz="2400" dirty="0"/>
                    </a:p>
                  </a:txBody>
                  <a:tcPr marL="115220" marR="115220"/>
                </a:tc>
              </a:tr>
              <a:tr h="370840"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marL="115220" marR="115220"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marL="115220" marR="115220"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Parents separated</a:t>
                      </a:r>
                      <a:endParaRPr lang="en-GB" sz="2400" dirty="0"/>
                    </a:p>
                  </a:txBody>
                  <a:tcPr marL="115220" marR="11522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about Deafness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3600" dirty="0" smtClean="0"/>
          </a:p>
          <a:p>
            <a:r>
              <a:rPr lang="en-GB" sz="3600" dirty="0" smtClean="0"/>
              <a:t>Deaf child in hearing family</a:t>
            </a:r>
          </a:p>
          <a:p>
            <a:r>
              <a:rPr lang="en-GB" sz="3600" dirty="0" smtClean="0"/>
              <a:t>Deaf child in Deaf family</a:t>
            </a:r>
          </a:p>
          <a:p>
            <a:r>
              <a:rPr lang="en-GB" sz="3600" dirty="0" smtClean="0"/>
              <a:t>Hearing child in Deaf family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Did you </a:t>
            </a:r>
            <a:r>
              <a:rPr lang="en-GB" b="1" dirty="0" smtClean="0"/>
              <a:t>often or very often feel that… </a:t>
            </a:r>
            <a:endParaRPr lang="en-GB" b="1" dirty="0" smtClean="0"/>
          </a:p>
          <a:p>
            <a:endParaRPr lang="en-GB" b="1" dirty="0" smtClean="0"/>
          </a:p>
          <a:p>
            <a:r>
              <a:rPr lang="en-GB" dirty="0" smtClean="0"/>
              <a:t>No one in your family loved you or thought you were important or special? </a:t>
            </a:r>
          </a:p>
          <a:p>
            <a:pPr>
              <a:buNone/>
            </a:pPr>
            <a:r>
              <a:rPr lang="en-GB" b="1" dirty="0" smtClean="0"/>
              <a:t>	or </a:t>
            </a:r>
            <a:endParaRPr lang="en-GB" b="1" dirty="0" smtClean="0"/>
          </a:p>
          <a:p>
            <a:r>
              <a:rPr lang="en-GB" dirty="0" smtClean="0"/>
              <a:t>Your family didn’t look out for each other, feel close to each other, or support each other?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Custom 2">
      <a:dk1>
        <a:srgbClr val="4F6128"/>
      </a:dk1>
      <a:lt1>
        <a:sysClr val="window" lastClr="FFFFFF"/>
      </a:lt1>
      <a:dk2>
        <a:srgbClr val="1F497D"/>
      </a:dk2>
      <a:lt2>
        <a:srgbClr val="EEECE1"/>
      </a:lt2>
      <a:accent1>
        <a:srgbClr val="1D1B10"/>
      </a:accent1>
      <a:accent2>
        <a:srgbClr val="0F243E"/>
      </a:accent2>
      <a:accent3>
        <a:srgbClr val="9BBB59"/>
      </a:accent3>
      <a:accent4>
        <a:srgbClr val="0F243E"/>
      </a:accent4>
      <a:accent5>
        <a:srgbClr val="4BACC6"/>
      </a:accent5>
      <a:accent6>
        <a:srgbClr val="F79646"/>
      </a:accent6>
      <a:hlink>
        <a:srgbClr val="FF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435</Words>
  <Application>Microsoft Office PowerPoint</Application>
  <PresentationFormat>Custom</PresentationFormat>
  <Paragraphs>82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2_Office Theme</vt:lpstr>
      <vt:lpstr>1_Office Theme</vt:lpstr>
      <vt:lpstr>Slide 1</vt:lpstr>
      <vt:lpstr>Workshop</vt:lpstr>
      <vt:lpstr>What are ACE’s</vt:lpstr>
      <vt:lpstr>Why ACE’s matter</vt:lpstr>
      <vt:lpstr>4 or more ACE’s</vt:lpstr>
      <vt:lpstr>4 or more ACE’s</vt:lpstr>
      <vt:lpstr>10 widely recognised ACE’s</vt:lpstr>
      <vt:lpstr>What about Deafness</vt:lpstr>
      <vt:lpstr>Slide 9</vt:lpstr>
      <vt:lpstr>Slide 10</vt:lpstr>
      <vt:lpstr>Cognitive Behavioural Therapy</vt:lpstr>
      <vt:lpstr>Anger Management</vt:lpstr>
      <vt:lpstr>Tools</vt:lpstr>
      <vt:lpstr>Breathing Techniques</vt:lpstr>
      <vt:lpstr>Tools</vt:lpstr>
      <vt:lpstr>Slide 16</vt:lpstr>
      <vt:lpstr>Mindfulness</vt:lpstr>
      <vt:lpstr>Slide 18</vt:lpstr>
      <vt:lpstr>Mindfulness Box/bag</vt:lpstr>
    </vt:vector>
  </TitlesOfParts>
  <Company>NHS LOTHIAN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Scottish Mental Health Service for Deaf People</dc:title>
  <dc:creator>Windows User</dc:creator>
  <cp:lastModifiedBy>Windows User</cp:lastModifiedBy>
  <cp:revision>31</cp:revision>
  <dcterms:created xsi:type="dcterms:W3CDTF">2018-11-29T11:18:57Z</dcterms:created>
  <dcterms:modified xsi:type="dcterms:W3CDTF">2019-05-10T12:06:02Z</dcterms:modified>
</cp:coreProperties>
</file>