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0" r:id="rId4"/>
    <p:sldId id="261" r:id="rId5"/>
    <p:sldId id="259" r:id="rId6"/>
    <p:sldId id="263" r:id="rId7"/>
    <p:sldId id="264" r:id="rId8"/>
    <p:sldId id="262" r:id="rId9"/>
    <p:sldId id="265" r:id="rId10"/>
    <p:sldId id="266" r:id="rId11"/>
    <p:sldId id="267" r:id="rId12"/>
  </p:sldIdLst>
  <p:sldSz cx="12195175" cy="6859588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610042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122008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830126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244016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3050210" algn="l" defTabSz="610042" rtl="0" eaLnBrk="1" latinLnBrk="0" hangingPunct="1"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3660252" algn="l" defTabSz="610042" rtl="0" eaLnBrk="1" latinLnBrk="0" hangingPunct="1"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4270294" algn="l" defTabSz="610042" rtl="0" eaLnBrk="1" latinLnBrk="0" hangingPunct="1"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4880336" algn="l" defTabSz="610042" rtl="0" eaLnBrk="1" latinLnBrk="0" hangingPunct="1">
      <a:defRPr sz="3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35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7E"/>
    <a:srgbClr val="87027B"/>
    <a:srgbClr val="0092BC"/>
    <a:srgbClr val="468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0888" autoAdjust="0"/>
  </p:normalViewPr>
  <p:slideViewPr>
    <p:cSldViewPr>
      <p:cViewPr varScale="1">
        <p:scale>
          <a:sx n="103" d="100"/>
          <a:sy n="103" d="100"/>
        </p:scale>
        <p:origin x="150" y="312"/>
      </p:cViewPr>
      <p:guideLst>
        <p:guide orient="horz" pos="1435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A415-ED1C-E04D-B7C7-85A00DC614DF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AB58-3CE0-794F-B196-A923FE5D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6CD65-0052-A748-ABD9-E18F4F72E20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0364-1EC5-4C4A-B73A-092E241CA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42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084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126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168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210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252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294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336" algn="l" defTabSz="6100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9755" y="3469169"/>
            <a:ext cx="4320480" cy="1656184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9755" y="5269369"/>
            <a:ext cx="4320480" cy="125676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610042" indent="0" algn="ctr">
              <a:buNone/>
              <a:defRPr/>
            </a:lvl2pPr>
            <a:lvl3pPr marL="1220084" indent="0" algn="ctr">
              <a:buNone/>
              <a:defRPr/>
            </a:lvl3pPr>
            <a:lvl4pPr marL="1830126" indent="0" algn="ctr">
              <a:buNone/>
              <a:defRPr/>
            </a:lvl4pPr>
            <a:lvl5pPr marL="2440168" indent="0" algn="ctr">
              <a:buNone/>
              <a:defRPr/>
            </a:lvl5pPr>
            <a:lvl6pPr marL="3050210" indent="0" algn="ctr">
              <a:buNone/>
              <a:defRPr/>
            </a:lvl6pPr>
            <a:lvl7pPr marL="3660252" indent="0" algn="ctr">
              <a:buNone/>
              <a:defRPr/>
            </a:lvl7pPr>
            <a:lvl8pPr marL="4270294" indent="0" algn="ctr">
              <a:buNone/>
              <a:defRPr/>
            </a:lvl8pPr>
            <a:lvl9pPr marL="48803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-360000" y="-170206"/>
            <a:ext cx="7200000" cy="72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609742"/>
            <a:ext cx="8256091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609742"/>
            <a:ext cx="8256091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39" y="1977741"/>
            <a:ext cx="10365899" cy="43323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575" y="1329742"/>
            <a:ext cx="8258155" cy="6479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48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609742"/>
            <a:ext cx="825815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639" y="1485576"/>
            <a:ext cx="5081323" cy="48240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3069754"/>
            <a:ext cx="5081323" cy="32398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609742"/>
            <a:ext cx="825815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639" y="1977741"/>
            <a:ext cx="5081323" cy="433183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3069754"/>
            <a:ext cx="5081323" cy="32398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575" y="1329742"/>
            <a:ext cx="8258155" cy="6479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56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, Grape lo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0416"/>
            <a:ext cx="7681763" cy="615642"/>
          </a:xfrm>
          <a:solidFill>
            <a:schemeClr val="accent2"/>
          </a:solidFill>
        </p:spPr>
        <p:txBody>
          <a:bodyPr lIns="576000" anchor="b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21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, white lo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0416"/>
            <a:ext cx="7681763" cy="615642"/>
          </a:xfrm>
          <a:solidFill>
            <a:schemeClr val="accent2"/>
          </a:solidFill>
        </p:spPr>
        <p:txBody>
          <a:bodyPr lIns="576000" anchor="b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904" y="0"/>
            <a:ext cx="2339995" cy="1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70" y="0"/>
            <a:ext cx="2339995" cy="190292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17068" y="2493963"/>
            <a:ext cx="5761038" cy="1583903"/>
          </a:xfr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“Insert quote</a:t>
            </a:r>
            <a:br>
              <a:rPr lang="en-US" dirty="0"/>
            </a:br>
            <a:r>
              <a:rPr lang="en-US" dirty="0"/>
              <a:t>here”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737547" y="4221882"/>
            <a:ext cx="5472112" cy="864096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Quoted by</a:t>
            </a:r>
          </a:p>
        </p:txBody>
      </p:sp>
    </p:spTree>
    <p:extLst>
      <p:ext uri="{BB962C8B-B14F-4D97-AF65-F5344CB8AC3E}">
        <p14:creationId xmlns:p14="http://schemas.microsoft.com/office/powerpoint/2010/main" val="35985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609742"/>
            <a:ext cx="825815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40" y="609743"/>
            <a:ext cx="907138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008" tIns="61004" rIns="122008" bIns="61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85578"/>
            <a:ext cx="1036589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008" tIns="61004" rIns="122008" bIns="61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902" y="0"/>
            <a:ext cx="2340000" cy="19029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4" r:id="rId4"/>
    <p:sldLayoutId id="2147483669" r:id="rId5"/>
    <p:sldLayoutId id="2147483670" r:id="rId6"/>
    <p:sldLayoutId id="2147483671" r:id="rId7"/>
    <p:sldLayoutId id="2147483672" r:id="rId8"/>
    <p:sldLayoutId id="2147483666" r:id="rId9"/>
    <p:sldLayoutId id="2147483667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61004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122008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83012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244016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32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None/>
        <a:defRPr sz="3200">
          <a:solidFill>
            <a:schemeClr val="tx1"/>
          </a:solidFill>
          <a:latin typeface="+mn-lt"/>
          <a:ea typeface="+mn-ea"/>
        </a:defRPr>
      </a:lvl2pPr>
      <a:lvl3pPr marL="0" indent="0" algn="l" rtl="0" eaLnBrk="1" fontAlgn="base" hangingPunct="1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+mn-lt"/>
          <a:ea typeface="+mn-ea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+mn-lt"/>
          <a:ea typeface="+mn-ea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+mn-lt"/>
          <a:ea typeface="+mn-ea"/>
        </a:defRPr>
      </a:lvl5pPr>
      <a:lvl6pPr marL="3355231" indent="-305021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65273" indent="-305021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75315" indent="-305021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185357" indent="-305021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42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084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126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168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210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252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294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336" algn="l" defTabSz="6100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xec@batod.org.uk" TargetMode="External"/><Relationship Id="rId2" Type="http://schemas.openxmlformats.org/officeDocument/2006/relationships/hyperlink" Target="mailto:martin.mclean@ndcs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ctrTitle"/>
          </p:nvPr>
        </p:nvSpPr>
        <p:spPr>
          <a:xfrm>
            <a:off x="7537747" y="3141762"/>
            <a:ext cx="4320480" cy="1656184"/>
          </a:xfrm>
        </p:spPr>
        <p:txBody>
          <a:bodyPr/>
          <a:lstStyle/>
          <a:p>
            <a:r>
              <a:rPr lang="en-GB" dirty="0"/>
              <a:t>BSL interpretation in exams</a:t>
            </a:r>
          </a:p>
        </p:txBody>
      </p:sp>
      <p:sp>
        <p:nvSpPr>
          <p:cNvPr id="31" name="Subtitle 3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Martin McLean</a:t>
            </a:r>
          </a:p>
          <a:p>
            <a:r>
              <a:rPr lang="en-GB" dirty="0" smtClean="0"/>
              <a:t>Paul Simpson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16726"/>
          <a:stretch>
            <a:fillRect/>
          </a:stretch>
        </p:blipFill>
        <p:spPr/>
      </p:pic>
      <p:pic>
        <p:nvPicPr>
          <p:cNvPr id="5" name="Picture 4" descr="BATO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15" y="117426"/>
            <a:ext cx="2009775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3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524DE9C-6B90-4587-8FD1-BEF03D6B8A95}"/>
              </a:ext>
            </a:extLst>
          </p:cNvPr>
          <p:cNvSpPr>
            <a:spLocks noChangeAspect="1"/>
          </p:cNvSpPr>
          <p:nvPr/>
        </p:nvSpPr>
        <p:spPr bwMode="auto">
          <a:xfrm>
            <a:off x="1236981" y="1474303"/>
            <a:ext cx="2944638" cy="2808312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Students may be unfamiliar with the signing on the video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24DE9C-6B90-4587-8FD1-BEF03D6B8A95}"/>
              </a:ext>
            </a:extLst>
          </p:cNvPr>
          <p:cNvSpPr>
            <a:spLocks noChangeAspect="1"/>
          </p:cNvSpPr>
          <p:nvPr/>
        </p:nvSpPr>
        <p:spPr bwMode="auto">
          <a:xfrm>
            <a:off x="8401843" y="3573810"/>
            <a:ext cx="2952328" cy="2880254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Access dependent on technology functioning correctly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524DE9C-6B90-4587-8FD1-BEF03D6B8A95}"/>
              </a:ext>
            </a:extLst>
          </p:cNvPr>
          <p:cNvSpPr>
            <a:spLocks noChangeAspect="1"/>
          </p:cNvSpPr>
          <p:nvPr/>
        </p:nvSpPr>
        <p:spPr bwMode="auto">
          <a:xfrm>
            <a:off x="4585419" y="2637706"/>
            <a:ext cx="3024336" cy="3024336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Mock exam papers would be needed in BSL too to enable familiarisation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7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time </a:t>
            </a:r>
            <a:br>
              <a:rPr lang="en-GB" dirty="0" smtClean="0"/>
            </a:br>
            <a:r>
              <a:rPr lang="en-GB" dirty="0" smtClean="0"/>
              <a:t>Contact us 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39" y="1989634"/>
            <a:ext cx="10365899" cy="33123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martin.mclean@ndcs.org.uk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exec@batod.org.uk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discuss this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Recent changes to JCQ’s guidance led to discussions amongst services</a:t>
            </a:r>
          </a:p>
          <a:p>
            <a:r>
              <a:rPr lang="en-GB" dirty="0"/>
              <a:t>Positive meeting held between Deaf Education Support Forum and JCQ to discuss issues raised by the changes</a:t>
            </a:r>
          </a:p>
          <a:p>
            <a:r>
              <a:rPr lang="en-GB" dirty="0"/>
              <a:t>Short-term measures put in place to alleviate issues but today is an opportunity to look at the bigger picture on access to exams for BSL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6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BSL amongst deaf children. CRIDE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39" y="1629594"/>
            <a:ext cx="10365899" cy="482453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Of children and young people who are severely or profoundly deaf aged 0-19:</a:t>
            </a:r>
          </a:p>
          <a:p>
            <a:r>
              <a:rPr lang="en-GB" sz="2800" dirty="0"/>
              <a:t>8% use BSL (701)</a:t>
            </a:r>
          </a:p>
          <a:p>
            <a:r>
              <a:rPr lang="en-GB" sz="2800" dirty="0"/>
              <a:t>21% use spoken English with sign support (1,898)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For summer 2018, 20 services were aware of BSL interpretation being requested as an access arrangement for a total of 35 students.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According to Ofqual data, in 2014/15 there were 225 requests. No data since. </a:t>
            </a:r>
          </a:p>
        </p:txBody>
      </p:sp>
    </p:spTree>
    <p:extLst>
      <p:ext uri="{BB962C8B-B14F-4D97-AF65-F5344CB8AC3E}">
        <p14:creationId xmlns:p14="http://schemas.microsoft.com/office/powerpoint/2010/main" val="37885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BSL as an access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39" y="1845618"/>
            <a:ext cx="10365899" cy="42484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Typically provided through:</a:t>
            </a:r>
          </a:p>
          <a:p>
            <a:r>
              <a:rPr lang="en-GB" dirty="0"/>
              <a:t>A communication support worker employed by the education setting</a:t>
            </a:r>
          </a:p>
          <a:p>
            <a:r>
              <a:rPr lang="en-GB" dirty="0"/>
              <a:t>Interpretation of questions only (a student providing answers through BSL and a scribe is rare)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Not used in assessments where competence in English or another spoken language is being assessed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0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JCQ guidance for 2018-19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39" y="2133650"/>
            <a:ext cx="10365899" cy="4176464"/>
          </a:xfrm>
        </p:spPr>
        <p:txBody>
          <a:bodyPr/>
          <a:lstStyle/>
          <a:p>
            <a:r>
              <a:rPr lang="en-GB" dirty="0"/>
              <a:t>Role can be carried out by ‘Communication Professional’</a:t>
            </a:r>
          </a:p>
          <a:p>
            <a:r>
              <a:rPr lang="en-GB" dirty="0"/>
              <a:t>Level 3 BSL is required as a minimum qualification</a:t>
            </a:r>
          </a:p>
          <a:p>
            <a:r>
              <a:rPr lang="en-GB" dirty="0"/>
              <a:t>Signing of the communication professional to be filmed</a:t>
            </a:r>
          </a:p>
          <a:p>
            <a:r>
              <a:rPr lang="en-GB" dirty="0"/>
              <a:t>Communication professional should be a qualified OLM</a:t>
            </a:r>
          </a:p>
        </p:txBody>
      </p:sp>
    </p:spTree>
    <p:extLst>
      <p:ext uri="{BB962C8B-B14F-4D97-AF65-F5344CB8AC3E}">
        <p14:creationId xmlns:p14="http://schemas.microsoft.com/office/powerpoint/2010/main" val="35824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raised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51B18AB8-EFA6-4B49-99DD-DC10E465EFE2}"/>
              </a:ext>
            </a:extLst>
          </p:cNvPr>
          <p:cNvSpPr/>
          <p:nvPr/>
        </p:nvSpPr>
        <p:spPr bwMode="auto">
          <a:xfrm>
            <a:off x="1057027" y="1701602"/>
            <a:ext cx="3096344" cy="1584176"/>
          </a:xfrm>
          <a:prstGeom prst="roundRect">
            <a:avLst>
              <a:gd name="adj" fmla="val 11320"/>
            </a:avLst>
          </a:prstGeom>
          <a:solidFill>
            <a:srgbClr val="87027B"/>
          </a:solidFill>
          <a:ln w="38100" cap="flat" cmpd="sng" algn="ctr">
            <a:solidFill>
              <a:srgbClr val="AB4E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Some CSWs supporting deaf students do not have Level 3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51B18AB8-EFA6-4B49-99DD-DC10E465EFE2}"/>
              </a:ext>
            </a:extLst>
          </p:cNvPr>
          <p:cNvSpPr/>
          <p:nvPr/>
        </p:nvSpPr>
        <p:spPr bwMode="auto">
          <a:xfrm>
            <a:off x="1273051" y="3657638"/>
            <a:ext cx="2664296" cy="1080120"/>
          </a:xfrm>
          <a:prstGeom prst="roundRect">
            <a:avLst>
              <a:gd name="adj" fmla="val 11320"/>
            </a:avLst>
          </a:prstGeom>
          <a:solidFill>
            <a:srgbClr val="87027B"/>
          </a:solidFill>
          <a:ln w="38100" cap="flat" cmpd="sng" algn="ctr">
            <a:solidFill>
              <a:srgbClr val="AB4E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Hard to recruit people with Level 3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51B18AB8-EFA6-4B49-99DD-DC10E465EFE2}"/>
              </a:ext>
            </a:extLst>
          </p:cNvPr>
          <p:cNvSpPr/>
          <p:nvPr/>
        </p:nvSpPr>
        <p:spPr bwMode="auto">
          <a:xfrm>
            <a:off x="1273051" y="5109618"/>
            <a:ext cx="2664296" cy="1080120"/>
          </a:xfrm>
          <a:prstGeom prst="roundRect">
            <a:avLst>
              <a:gd name="adj" fmla="val 11320"/>
            </a:avLst>
          </a:prstGeom>
          <a:solidFill>
            <a:srgbClr val="87027B"/>
          </a:solidFill>
          <a:ln w="38100" cap="flat" cmpd="sng" algn="ctr">
            <a:solidFill>
              <a:srgbClr val="AB4E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Insufficient courses available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51B18AB8-EFA6-4B49-99DD-DC10E465EFE2}"/>
              </a:ext>
            </a:extLst>
          </p:cNvPr>
          <p:cNvSpPr/>
          <p:nvPr/>
        </p:nvSpPr>
        <p:spPr bwMode="auto">
          <a:xfrm>
            <a:off x="5017467" y="1947249"/>
            <a:ext cx="2664296" cy="1080120"/>
          </a:xfrm>
          <a:prstGeom prst="roundRect">
            <a:avLst>
              <a:gd name="adj" fmla="val 11320"/>
            </a:avLst>
          </a:prstGeom>
          <a:solidFill>
            <a:srgbClr val="87027B"/>
          </a:solidFill>
          <a:ln w="38100" cap="flat" cmpd="sng" algn="ctr">
            <a:solidFill>
              <a:srgbClr val="AB4E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Some CSWs objected to being filmed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="" xmlns:a16="http://schemas.microsoft.com/office/drawing/2014/main" id="{51B18AB8-EFA6-4B49-99DD-DC10E465EFE2}"/>
              </a:ext>
            </a:extLst>
          </p:cNvPr>
          <p:cNvSpPr/>
          <p:nvPr/>
        </p:nvSpPr>
        <p:spPr bwMode="auto">
          <a:xfrm>
            <a:off x="4873451" y="3441614"/>
            <a:ext cx="2952328" cy="1296144"/>
          </a:xfrm>
          <a:prstGeom prst="roundRect">
            <a:avLst>
              <a:gd name="adj" fmla="val 11320"/>
            </a:avLst>
          </a:prstGeom>
          <a:solidFill>
            <a:srgbClr val="87027B"/>
          </a:solidFill>
          <a:ln w="38100" cap="flat" cmpd="sng" algn="ctr">
            <a:solidFill>
              <a:srgbClr val="AB4E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Filming was seen as an administrative burden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="" xmlns:a16="http://schemas.microsoft.com/office/drawing/2014/main" id="{51B18AB8-EFA6-4B49-99DD-DC10E465EFE2}"/>
              </a:ext>
            </a:extLst>
          </p:cNvPr>
          <p:cNvSpPr/>
          <p:nvPr/>
        </p:nvSpPr>
        <p:spPr bwMode="auto">
          <a:xfrm>
            <a:off x="8257827" y="2649526"/>
            <a:ext cx="3312368" cy="1584176"/>
          </a:xfrm>
          <a:prstGeom prst="roundRect">
            <a:avLst>
              <a:gd name="adj" fmla="val 11320"/>
            </a:avLst>
          </a:prstGeom>
          <a:solidFill>
            <a:srgbClr val="87027B"/>
          </a:solidFill>
          <a:ln w="38100" cap="flat" cmpd="sng" algn="ctr">
            <a:solidFill>
              <a:srgbClr val="AB4E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n-lt"/>
              </a:rPr>
              <a:t>Some professionals not received OLM training as recommended</a:t>
            </a:r>
          </a:p>
        </p:txBody>
      </p:sp>
    </p:spTree>
    <p:extLst>
      <p:ext uri="{BB962C8B-B14F-4D97-AF65-F5344CB8AC3E}">
        <p14:creationId xmlns:p14="http://schemas.microsoft.com/office/powerpoint/2010/main" val="7442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JCQ’s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39" y="1485578"/>
            <a:ext cx="10365897" cy="4896543"/>
          </a:xfrm>
        </p:spPr>
        <p:txBody>
          <a:bodyPr/>
          <a:lstStyle/>
          <a:p>
            <a:r>
              <a:rPr lang="en-GB" sz="2400" dirty="0"/>
              <a:t>Re </a:t>
            </a:r>
            <a:r>
              <a:rPr lang="en-GB" sz="2400" b="1" dirty="0"/>
              <a:t>BSL level 3 </a:t>
            </a:r>
            <a:r>
              <a:rPr lang="en-GB" sz="2400" dirty="0"/>
              <a:t>- </a:t>
            </a:r>
            <a:r>
              <a:rPr lang="en-US" sz="2400" dirty="0"/>
              <a:t>concrete and substantial evidence of the exceptional circumstances preventing a centre from satisfying that requirement should be submitted, explaining the situation and demonstrating how it was being addressed. JCQ will monitor the </a:t>
            </a:r>
            <a:r>
              <a:rPr lang="en-US" sz="2400" dirty="0" smtClean="0"/>
              <a:t>situation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GB" sz="2400" dirty="0"/>
              <a:t>Re </a:t>
            </a:r>
            <a:r>
              <a:rPr lang="en-GB" sz="2400" b="1" dirty="0"/>
              <a:t>videoing</a:t>
            </a:r>
            <a:r>
              <a:rPr lang="en-GB" sz="2400" dirty="0"/>
              <a:t> - </a:t>
            </a:r>
            <a:r>
              <a:rPr lang="en-US" sz="2400" dirty="0"/>
              <a:t>the use of the term ‘should’ rather than ‘must’ meant that it is seen as desirable but not compulsory – consider this terminology - ‘it is advisable to video …’ in the next version of the regulations and to review it with the aim to moving to ‘must’ in due </a:t>
            </a:r>
            <a:r>
              <a:rPr lang="en-US" sz="2400" dirty="0" smtClean="0"/>
              <a:t>course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GB" sz="2400" dirty="0"/>
              <a:t>Re </a:t>
            </a:r>
            <a:r>
              <a:rPr lang="fr-FR" sz="2400" b="1" dirty="0"/>
              <a:t>Oral Language Modifiers</a:t>
            </a:r>
            <a:r>
              <a:rPr lang="fr-FR" sz="2400" dirty="0"/>
              <a:t> – change name to Language Modifiers (as SSE, BSL can also be used); it currently says ‘should’ not ’must’ so not </a:t>
            </a:r>
            <a:r>
              <a:rPr lang="fr-FR" sz="2400" dirty="0" err="1"/>
              <a:t>obligatory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03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 of BSL access to exams?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39" y="2205658"/>
            <a:ext cx="10365899" cy="4320480"/>
          </a:xfrm>
        </p:spPr>
        <p:txBody>
          <a:bodyPr/>
          <a:lstStyle/>
          <a:p>
            <a:r>
              <a:rPr lang="en-GB" dirty="0"/>
              <a:t>Modern technology means it could be possible for students to receive questions though BSL videos</a:t>
            </a:r>
          </a:p>
          <a:p>
            <a:endParaRPr lang="en-GB" dirty="0"/>
          </a:p>
          <a:p>
            <a:r>
              <a:rPr lang="en-GB" dirty="0"/>
              <a:t>Each written question would have a corresponding video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Responsibility for access would lie with exam boards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2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5BF2D2B-4F76-4AA0-BBC9-643E9CB67228}"/>
              </a:ext>
            </a:extLst>
          </p:cNvPr>
          <p:cNvSpPr>
            <a:spLocks noChangeAspect="1"/>
          </p:cNvSpPr>
          <p:nvPr/>
        </p:nvSpPr>
        <p:spPr bwMode="auto">
          <a:xfrm>
            <a:off x="5089474" y="3933850"/>
            <a:ext cx="3562771" cy="1728192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Standardisation of interpretation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5BF2D2B-4F76-4AA0-BBC9-643E9CB67228}"/>
              </a:ext>
            </a:extLst>
          </p:cNvPr>
          <p:cNvSpPr>
            <a:spLocks noChangeAspect="1"/>
          </p:cNvSpPr>
          <p:nvPr/>
        </p:nvSpPr>
        <p:spPr bwMode="auto">
          <a:xfrm>
            <a:off x="1129035" y="3663006"/>
            <a:ext cx="2952328" cy="207104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Ensures quality of interpretation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5BF2D2B-4F76-4AA0-BBC9-643E9CB67228}"/>
              </a:ext>
            </a:extLst>
          </p:cNvPr>
          <p:cNvSpPr>
            <a:spLocks noChangeAspect="1"/>
          </p:cNvSpPr>
          <p:nvPr/>
        </p:nvSpPr>
        <p:spPr bwMode="auto">
          <a:xfrm>
            <a:off x="8652245" y="1908176"/>
            <a:ext cx="2557909" cy="2025674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Could reduce overall costs 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5BF2D2B-4F76-4AA0-BBC9-643E9CB67228}"/>
              </a:ext>
            </a:extLst>
          </p:cNvPr>
          <p:cNvSpPr>
            <a:spLocks noChangeAspect="1"/>
          </p:cNvSpPr>
          <p:nvPr/>
        </p:nvSpPr>
        <p:spPr bwMode="auto">
          <a:xfrm>
            <a:off x="3452105" y="1701602"/>
            <a:ext cx="3437570" cy="1745380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Reduces risk of malpractice</a:t>
            </a:r>
          </a:p>
        </p:txBody>
      </p:sp>
    </p:spTree>
    <p:extLst>
      <p:ext uri="{BB962C8B-B14F-4D97-AF65-F5344CB8AC3E}">
        <p14:creationId xmlns:p14="http://schemas.microsoft.com/office/powerpoint/2010/main" val="36372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DCS">
  <a:themeElements>
    <a:clrScheme name="NDCS 2017">
      <a:dk1>
        <a:sysClr val="windowText" lastClr="000000"/>
      </a:dk1>
      <a:lt1>
        <a:sysClr val="window" lastClr="FFFFFF"/>
      </a:lt1>
      <a:dk2>
        <a:srgbClr val="720062"/>
      </a:dk2>
      <a:lt2>
        <a:srgbClr val="87027B"/>
      </a:lt2>
      <a:accent1>
        <a:srgbClr val="720062"/>
      </a:accent1>
      <a:accent2>
        <a:srgbClr val="C6007E"/>
      </a:accent2>
      <a:accent3>
        <a:srgbClr val="0092BC"/>
      </a:accent3>
      <a:accent4>
        <a:srgbClr val="EA7600"/>
      </a:accent4>
      <a:accent5>
        <a:srgbClr val="F2A900"/>
      </a:accent5>
      <a:accent6>
        <a:srgbClr val="C4D600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DCS-presentation" id="{8E4939AA-AFF7-4162-9A26-2666AD72496F}" vid="{AAE59D99-54E4-4232-8EDE-55B8B73678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9879AE163B346997E26097846476A" ma:contentTypeVersion="11" ma:contentTypeDescription="Create a new document." ma:contentTypeScope="" ma:versionID="91901d8ad5df6c934972dacc11ccd19d">
  <xsd:schema xmlns:xsd="http://www.w3.org/2001/XMLSchema" xmlns:xs="http://www.w3.org/2001/XMLSchema" xmlns:p="http://schemas.microsoft.com/office/2006/metadata/properties" xmlns:ns2="a4a87f12-a67a-4444-9ef2-9205ec373cbf" xmlns:ns3="a1ec63a3-afdb-478c-96bc-cd5b572b27eb" xmlns:ns4="7f681fa3-dd91-4cc0-980f-d32704519880" targetNamespace="http://schemas.microsoft.com/office/2006/metadata/properties" ma:root="true" ma:fieldsID="4e4acb4c3024fca8694fa3338dba210d" ns2:_="" ns3:_="" ns4:_="">
    <xsd:import namespace="a4a87f12-a67a-4444-9ef2-9205ec373cbf"/>
    <xsd:import namespace="a1ec63a3-afdb-478c-96bc-cd5b572b27eb"/>
    <xsd:import namespace="7f681fa3-dd91-4cc0-980f-d327045198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87f12-a67a-4444-9ef2-9205ec373c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c63a3-afdb-478c-96bc-cd5b572b27eb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81fa3-dd91-4cc0-980f-d32704519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032B64-2A15-4F36-BA0E-1C38207FCC58}"/>
</file>

<file path=customXml/itemProps2.xml><?xml version="1.0" encoding="utf-8"?>
<ds:datastoreItem xmlns:ds="http://schemas.openxmlformats.org/officeDocument/2006/customXml" ds:itemID="{80B660A8-AA10-4B50-B929-39239281EC0F}"/>
</file>

<file path=customXml/itemProps3.xml><?xml version="1.0" encoding="utf-8"?>
<ds:datastoreItem xmlns:ds="http://schemas.openxmlformats.org/officeDocument/2006/customXml" ds:itemID="{D5B6D783-306A-4557-934A-F48260EFA2E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153</TotalTime>
  <Words>504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NDCS</vt:lpstr>
      <vt:lpstr>BSL interpretation in exams</vt:lpstr>
      <vt:lpstr>Why discuss this now?</vt:lpstr>
      <vt:lpstr>BSL amongst deaf children. CRIDE data</vt:lpstr>
      <vt:lpstr>BSL as an access arrangement</vt:lpstr>
      <vt:lpstr>Changes to JCQ guidance for 2018-19</vt:lpstr>
      <vt:lpstr>Issues raised</vt:lpstr>
      <vt:lpstr>JCQ’s response</vt:lpstr>
      <vt:lpstr>The future of BSL access to exams?</vt:lpstr>
      <vt:lpstr>Pros</vt:lpstr>
      <vt:lpstr>Cons</vt:lpstr>
      <vt:lpstr>Thank you for your time  Contact us on:</vt:lpstr>
    </vt:vector>
  </TitlesOfParts>
  <Company>NDCS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BSL interpretation in exams</dc:title>
  <dc:creator>Martin McLean</dc:creator>
  <cp:lastModifiedBy>Martin McLean</cp:lastModifiedBy>
  <cp:revision>15</cp:revision>
  <dcterms:created xsi:type="dcterms:W3CDTF">2019-04-12T14:48:17Z</dcterms:created>
  <dcterms:modified xsi:type="dcterms:W3CDTF">2019-04-16T16:04:25Z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0x0101002AB9879AE163B346997E26097846476A</vt:lpwstr>
  </property>
</Properties>
</file>