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70" r:id="rId9"/>
    <p:sldId id="263" r:id="rId10"/>
    <p:sldId id="271" r:id="rId11"/>
    <p:sldId id="265" r:id="rId12"/>
    <p:sldId id="280" r:id="rId13"/>
    <p:sldId id="281" r:id="rId14"/>
    <p:sldId id="264" r:id="rId15"/>
    <p:sldId id="272" r:id="rId16"/>
    <p:sldId id="273" r:id="rId17"/>
    <p:sldId id="267" r:id="rId18"/>
    <p:sldId id="268" r:id="rId19"/>
    <p:sldId id="269" r:id="rId20"/>
    <p:sldId id="266" r:id="rId21"/>
    <p:sldId id="274" r:id="rId22"/>
    <p:sldId id="275" r:id="rId23"/>
    <p:sldId id="276" r:id="rId24"/>
    <p:sldId id="277" r:id="rId25"/>
    <p:sldId id="278" r:id="rId26"/>
    <p:sldId id="279" r:id="rId27"/>
  </p:sldIdLst>
  <p:sldSz cx="914558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59" y="-67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53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06/relationships/legacyDocTextInfo" Target="legacyDocTextInfo.bin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FCBAC-7F9D-4C88-A831-46C50FEBD8E8}" type="datetimeFigureOut">
              <a:rPr lang="en-GB" smtClean="0"/>
              <a:pPr/>
              <a:t>10/05/2019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F8461-DF64-4090-A654-6062AA4E815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25% in the general population</a:t>
            </a:r>
          </a:p>
        </p:txBody>
      </p:sp>
      <p:sp>
        <p:nvSpPr>
          <p:cNvPr id="2867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A8CA4F1-71A1-4600-8A93-0ECDAF5FDAEE}" type="slidenum">
              <a:rPr lang="en-GB" sz="1200">
                <a:latin typeface="Calibri" pitchFamily="34" charset="0"/>
              </a:rPr>
              <a:pPr algn="r"/>
              <a:t>7</a:t>
            </a:fld>
            <a:endParaRPr lang="en-GB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1AE3EF-3C87-462A-B4F2-654924ACEA4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Quiz using cards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CD7916-944D-41F5-9F8A-C4B6E0181C8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Notable – education and employment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5C4E52-42B6-4C3B-9987-8C0CEB29250E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dirty="0" smtClean="0"/>
              <a:t>Culture – general mistrust of hearing authority/medical figures. Ground or first floor.</a:t>
            </a:r>
          </a:p>
          <a:p>
            <a:pPr eaLnBrk="1" hangingPunct="1">
              <a:spcBef>
                <a:spcPct val="0"/>
              </a:spcBef>
            </a:pPr>
            <a:r>
              <a:rPr lang="en-GB" dirty="0" smtClean="0"/>
              <a:t>Language – not always BSL!! BSL – visual gestural language, with regional accents. Pointing, eye gaze, role shift, facial expression</a:t>
            </a:r>
          </a:p>
          <a:p>
            <a:pPr eaLnBrk="1" hangingPunct="1">
              <a:spcBef>
                <a:spcPct val="0"/>
              </a:spcBef>
            </a:pPr>
            <a:r>
              <a:rPr lang="en-GB" dirty="0" smtClean="0"/>
              <a:t>Clip of BSL/SSE/mime</a:t>
            </a:r>
          </a:p>
          <a:p>
            <a:pPr eaLnBrk="1" hangingPunct="1">
              <a:spcBef>
                <a:spcPct val="0"/>
              </a:spcBef>
            </a:pPr>
            <a:r>
              <a:rPr lang="en-GB" dirty="0" smtClean="0"/>
              <a:t>Assessment tools not directly translatable, e.g. watch and words starting with letter p, use B </a:t>
            </a:r>
            <a:r>
              <a:rPr lang="en-GB" dirty="0" err="1" smtClean="0"/>
              <a:t>handshape</a:t>
            </a:r>
            <a:r>
              <a:rPr lang="en-GB" dirty="0" smtClean="0"/>
              <a:t> plate, park, true, direct . Research underway to develop and validate ACE.</a:t>
            </a:r>
          </a:p>
          <a:p>
            <a:pPr eaLnBrk="1" hangingPunct="1">
              <a:spcBef>
                <a:spcPct val="0"/>
              </a:spcBef>
            </a:pPr>
            <a:r>
              <a:rPr lang="en-GB" dirty="0" smtClean="0"/>
              <a:t>Appropriate CS not always BSL interpreter, </a:t>
            </a:r>
            <a:r>
              <a:rPr lang="en-GB" dirty="0" err="1" smtClean="0"/>
              <a:t>notetaker</a:t>
            </a:r>
            <a:r>
              <a:rPr lang="en-GB" dirty="0" smtClean="0"/>
              <a:t>, </a:t>
            </a:r>
            <a:r>
              <a:rPr lang="en-GB" dirty="0" err="1" smtClean="0"/>
              <a:t>lipspeaker</a:t>
            </a:r>
            <a:r>
              <a:rPr lang="en-GB" dirty="0" smtClean="0"/>
              <a:t>, guide communicator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5830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19" y="2130428"/>
            <a:ext cx="77737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39" y="3886200"/>
            <a:ext cx="640191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F50B-F5D1-48AB-B12E-3C1A3EEB7A4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6AAF-7E86-4AB6-88D5-83F2D4F9D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57AF1-0ECC-45C3-9C09-59C053A9A75C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CE5C-61FA-4A6F-A305-8601FA0A3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552" y="274639"/>
            <a:ext cx="205775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80" y="274639"/>
            <a:ext cx="602084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3D4E1-B97A-4EBF-A2E2-8B94549FD18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8EABB-14A7-429A-B639-3BD4BEF253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5830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19" y="2130428"/>
            <a:ext cx="77737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39" y="3886200"/>
            <a:ext cx="640191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F50B-F5D1-48AB-B12E-3C1A3EEB7A4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6AAF-7E86-4AB6-88D5-83F2D4F9D1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3495-FE54-42A8-AB39-6D0897C0E3D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6C668-A92F-47CF-A600-F8AEB918A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8" y="4406903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5DBF6-DE16-4FC0-BEC5-86A22B6495E8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CCB1-9989-4BA7-A5A4-BAE55C93B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80" y="1600203"/>
            <a:ext cx="40393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007" y="1600203"/>
            <a:ext cx="40393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C28FE-B438-4EAC-89C5-687DAE05218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D8F8-FD75-44A9-AAD9-9CE970A1C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1042-E4D5-446C-8E88-144FD6364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C45F-3C27-4C0F-B63C-7AF9ED5D2A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AFF6-88FD-415B-80D4-E42C4606262A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D34E3-E14F-4E0F-937D-281A9F336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6EDC-CFD0-4BF7-B7AC-0976D9CA42A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D0FD-6BAD-421D-8FBB-28A11B91EA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CC3F-9E4A-450C-9B79-147B2861092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19EB6-E138-401C-B1C1-4E1B71E69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3495-FE54-42A8-AB39-6D0897C0E3D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6C668-A92F-47CF-A600-F8AEB918A4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45F2-C5D4-4E86-BF41-54F63D793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44C8-6403-417E-86D0-0A93D3E83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57AF1-0ECC-45C3-9C09-59C053A9A75C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CE5C-61FA-4A6F-A305-8601FA0A3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0552" y="274639"/>
            <a:ext cx="205775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80" y="274639"/>
            <a:ext cx="602084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3D4E1-B97A-4EBF-A2E2-8B94549FD18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8EABB-14A7-429A-B639-3BD4BEF253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8" y="4406903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5DBF6-DE16-4FC0-BEC5-86A22B6495E8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7CCB1-9989-4BA7-A5A4-BAE55C93B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80" y="1600203"/>
            <a:ext cx="40393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007" y="1600203"/>
            <a:ext cx="40393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C28FE-B438-4EAC-89C5-687DAE052183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D8F8-FD75-44A9-AAD9-9CE970A1CA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31042-E4D5-446C-8E88-144FD6364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C45F-3C27-4C0F-B63C-7AF9ED5D2A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FAFF6-88FD-415B-80D4-E42C4606262A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D34E3-E14F-4E0F-937D-281A9F336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96EDC-CFD0-4BF7-B7AC-0976D9CA42AF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D0FD-6BAD-421D-8FBB-28A11B91EA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CC3F-9E4A-450C-9B79-147B2861092B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19EB6-E138-401C-B1C1-4E1B71E69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45F2-C5D4-4E86-BF41-54F63D7938E9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444C8-6403-417E-86D0-0A93D3E83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80" y="274638"/>
            <a:ext cx="82310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80" y="1600203"/>
            <a:ext cx="823103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80" y="6356353"/>
            <a:ext cx="21339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29D883-73AD-44AF-BD45-A98C6B3BA844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742" y="6356353"/>
            <a:ext cx="289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4339" y="6356353"/>
            <a:ext cx="21339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3D8B02-4403-434F-ABF2-6F23EAB46C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5830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NHS_Lothian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31030" y="0"/>
            <a:ext cx="914559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80" y="274638"/>
            <a:ext cx="82310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80" y="1600203"/>
            <a:ext cx="823103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80" y="6356353"/>
            <a:ext cx="21339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29D883-73AD-44AF-BD45-A98C6B3BA844}" type="datetimeFigureOut">
              <a:rPr lang="en-US"/>
              <a:pPr>
                <a:defRPr/>
              </a:pPr>
              <a:t>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742" y="6356353"/>
            <a:ext cx="289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4339" y="6356353"/>
            <a:ext cx="21339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3D8B02-4403-434F-ABF2-6F23EAB46C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7" descr="scottish mental health service for deaf people final logo green PATHS AW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5830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NHS_Lothian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31030" y="0"/>
            <a:ext cx="914559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 smtClean="0"/>
              <a:t>Mental Health and Deafness </a:t>
            </a:r>
            <a:br>
              <a:rPr lang="en-GB" sz="6000" dirty="0" smtClean="0"/>
            </a:br>
            <a:r>
              <a:rPr lang="en-GB" sz="6000" dirty="0" smtClean="0"/>
              <a:t>– the generic specialism</a:t>
            </a:r>
            <a:endParaRPr lang="en-GB" sz="6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4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GB" sz="4400" dirty="0" smtClean="0">
                <a:solidFill>
                  <a:schemeClr val="accent3">
                    <a:lumMod val="50000"/>
                  </a:schemeClr>
                </a:solidFill>
              </a:rPr>
              <a:t>Dr Deborah Innes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31029" cy="1143000"/>
          </a:xfrm>
        </p:spPr>
        <p:txBody>
          <a:bodyPr/>
          <a:lstStyle/>
          <a:p>
            <a:r>
              <a:rPr lang="en-GB" sz="3600" smtClean="0"/>
              <a:t>However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1"/>
            <a:ext cx="8231029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mtClean="0">
                <a:latin typeface="Century Gothic" pitchFamily="34" charset="0"/>
              </a:rPr>
              <a:t>	</a:t>
            </a:r>
            <a:r>
              <a:rPr lang="en-GB" sz="3600" smtClean="0"/>
              <a:t>Research indicates that Deaf people who are proud of their identity and identify as part of a Deaf Community experience less psychological problems than those who have a negative attitude towards their deafness</a:t>
            </a:r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endParaRPr lang="en-GB" sz="1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smtClean="0"/>
              <a:t>	(Ridgeway, 1997)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 idx="4294967295"/>
          </p:nvPr>
        </p:nvSpPr>
        <p:spPr>
          <a:xfrm>
            <a:off x="828378" y="476672"/>
            <a:ext cx="7560840" cy="8572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rgbClr val="003300"/>
                </a:solidFill>
              </a:rPr>
              <a:t>Mental</a:t>
            </a:r>
            <a:r>
              <a:rPr lang="en-GB" sz="2800" dirty="0">
                <a:solidFill>
                  <a:srgbClr val="003300"/>
                </a:solidFill>
              </a:rPr>
              <a:t> </a:t>
            </a:r>
            <a:r>
              <a:rPr lang="en-GB" dirty="0">
                <a:solidFill>
                  <a:srgbClr val="003300"/>
                </a:solidFill>
              </a:rPr>
              <a:t>health issues in </a:t>
            </a:r>
            <a:r>
              <a:rPr lang="en-GB" dirty="0" smtClean="0">
                <a:solidFill>
                  <a:srgbClr val="003300"/>
                </a:solidFill>
              </a:rPr>
              <a:t>Deaf </a:t>
            </a:r>
            <a:r>
              <a:rPr lang="en-GB" dirty="0">
                <a:solidFill>
                  <a:srgbClr val="003300"/>
                </a:solidFill>
              </a:rPr>
              <a:t>people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21506" name="Subtitle 2"/>
          <p:cNvSpPr>
            <a:spLocks noGrp="1"/>
          </p:cNvSpPr>
          <p:nvPr>
            <p:ph type="subTitle" idx="4294967295"/>
          </p:nvPr>
        </p:nvSpPr>
        <p:spPr>
          <a:xfrm>
            <a:off x="684362" y="1268760"/>
            <a:ext cx="7430790" cy="47863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GB" sz="2000" dirty="0" smtClean="0"/>
              <a:t>Unique pressures over and above those faced by the wider population include: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Poverty and social exclusion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Social isolation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Loneliness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Difficulties in relationships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Education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Inability to hold down employment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Under employment – 4 times higher</a:t>
            </a:r>
          </a:p>
          <a:p>
            <a:pPr marL="442913" lvl="1" indent="-442913">
              <a:buClr>
                <a:schemeClr val="tx1"/>
              </a:buClr>
              <a:buFont typeface="Arial" charset="0"/>
              <a:buChar char="•"/>
            </a:pPr>
            <a:r>
              <a:rPr lang="en-GB" sz="3200" dirty="0" smtClean="0"/>
              <a:t>Lack of access to information</a:t>
            </a:r>
            <a:endParaRPr lang="en-GB" dirty="0" smtClean="0"/>
          </a:p>
          <a:p>
            <a:pPr marL="442913" lvl="1" indent="-442913">
              <a:buClr>
                <a:schemeClr val="tx1"/>
              </a:buClr>
              <a:buFont typeface="Wingdings" pitchFamily="2" charset="2"/>
              <a:buChar char="q"/>
            </a:pPr>
            <a:endParaRPr lang="en-GB" dirty="0" smtClean="0"/>
          </a:p>
          <a:p>
            <a:pPr marL="442913" lvl="1" indent="-442913">
              <a:buClr>
                <a:schemeClr val="tx1"/>
              </a:buClr>
              <a:buFont typeface="Wingdings" pitchFamily="2" charset="2"/>
              <a:buNone/>
            </a:pPr>
            <a:endParaRPr lang="en-US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ctrTitle" idx="4294967295"/>
          </p:nvPr>
        </p:nvSpPr>
        <p:spPr>
          <a:xfrm>
            <a:off x="1044402" y="476672"/>
            <a:ext cx="7316470" cy="8699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000" dirty="0" smtClean="0"/>
              <a:t>Mental Health issues in Deaf people</a:t>
            </a:r>
            <a:endParaRPr lang="en-US" sz="4000" dirty="0" smtClean="0"/>
          </a:p>
        </p:txBody>
      </p:sp>
      <p:sp>
        <p:nvSpPr>
          <p:cNvPr id="23554" name="Subtitle 2"/>
          <p:cNvSpPr>
            <a:spLocks noGrp="1"/>
          </p:cNvSpPr>
          <p:nvPr>
            <p:ph type="subTitle" idx="4294967295"/>
          </p:nvPr>
        </p:nvSpPr>
        <p:spPr>
          <a:xfrm>
            <a:off x="900386" y="1484784"/>
            <a:ext cx="7430790" cy="4500562"/>
          </a:xfrm>
        </p:spPr>
        <p:txBody>
          <a:bodyPr/>
          <a:lstStyle/>
          <a:p>
            <a:pPr marL="285750" lvl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GB" dirty="0" smtClean="0"/>
              <a:t>Victim of abusive language and gestures </a:t>
            </a:r>
          </a:p>
          <a:p>
            <a:pPr marL="285750" lvl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GB" dirty="0" smtClean="0"/>
              <a:t>Low self esteem</a:t>
            </a:r>
          </a:p>
          <a:p>
            <a:pPr marL="285750" lvl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GB" dirty="0" smtClean="0"/>
              <a:t>Higher levels of stress due to communication pressure and barriers and ‘breaking the ice’ when meeting new people</a:t>
            </a:r>
          </a:p>
          <a:p>
            <a:pPr marL="285750" lvl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GB" dirty="0" smtClean="0"/>
              <a:t>Higher use of alcohol and or drugs to combat loneliness, anxiety, depression, physical pain and self medication</a:t>
            </a:r>
          </a:p>
          <a:p>
            <a:pPr marL="285750" lvl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en-GB" dirty="0" smtClean="0"/>
              <a:t>Mental health problems occur more frequently in deaf children (Sign of the Times)</a:t>
            </a:r>
          </a:p>
          <a:p>
            <a:pPr marL="285750" lvl="1">
              <a:lnSpc>
                <a:spcPct val="90000"/>
              </a:lnSpc>
              <a:buClr>
                <a:schemeClr val="tx1"/>
              </a:buClr>
              <a:buFont typeface="Arial" charset="0"/>
              <a:buChar char="•"/>
            </a:pPr>
            <a:endParaRPr lang="en-GB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(Ref HMSO,2005, Drug misuse and People with Hearing Impairment COI communications 2005)</a:t>
            </a:r>
            <a:endParaRPr lang="en-GB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57280" y="617538"/>
            <a:ext cx="8231029" cy="1141412"/>
          </a:xfrm>
        </p:spPr>
        <p:txBody>
          <a:bodyPr/>
          <a:lstStyle/>
          <a:p>
            <a:pPr defTabSz="457200"/>
            <a:r>
              <a:rPr lang="en-GB" sz="3600" dirty="0" smtClean="0"/>
              <a:t>Mental Health &amp; Deafness 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57200">
              <a:lnSpc>
                <a:spcPct val="80000"/>
              </a:lnSpc>
            </a:pPr>
            <a:endParaRPr lang="en-GB" sz="2800" dirty="0" smtClean="0"/>
          </a:p>
          <a:p>
            <a:pPr defTabSz="457200">
              <a:lnSpc>
                <a:spcPct val="80000"/>
              </a:lnSpc>
            </a:pPr>
            <a:endParaRPr lang="en-GB" sz="2800" dirty="0" smtClean="0">
              <a:latin typeface="Arial" charset="0"/>
            </a:endParaRPr>
          </a:p>
          <a:p>
            <a:pPr defTabSz="457200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Difficulty around diagnosis of condition or assessment of needs</a:t>
            </a:r>
          </a:p>
          <a:p>
            <a:pPr defTabSz="457200">
              <a:lnSpc>
                <a:spcPct val="80000"/>
              </a:lnSpc>
            </a:pPr>
            <a:endParaRPr lang="en-GB" dirty="0" smtClean="0">
              <a:latin typeface="Arial" charset="0"/>
            </a:endParaRPr>
          </a:p>
          <a:p>
            <a:pPr defTabSz="457200">
              <a:lnSpc>
                <a:spcPct val="80000"/>
              </a:lnSpc>
            </a:pPr>
            <a:r>
              <a:rPr lang="en-GB" dirty="0" smtClean="0">
                <a:latin typeface="Arial" charset="0"/>
              </a:rPr>
              <a:t>Often misdiagnosed as learning disability</a:t>
            </a:r>
          </a:p>
          <a:p>
            <a:pPr defTabSz="457200">
              <a:lnSpc>
                <a:spcPct val="80000"/>
              </a:lnSpc>
              <a:buFont typeface="Arial" charset="0"/>
              <a:buNone/>
            </a:pPr>
            <a:endParaRPr lang="en-GB" sz="2800" dirty="0" smtClean="0">
              <a:latin typeface="Arial" charset="0"/>
            </a:endParaRPr>
          </a:p>
          <a:p>
            <a:pPr defTabSz="457200">
              <a:lnSpc>
                <a:spcPct val="80000"/>
              </a:lnSpc>
              <a:buFont typeface="Arial" charset="0"/>
              <a:buNone/>
            </a:pPr>
            <a:endParaRPr lang="en-GB" sz="2800" dirty="0" smtClean="0">
              <a:latin typeface="Arial" charset="0"/>
            </a:endParaRPr>
          </a:p>
          <a:p>
            <a:pPr defTabSz="457200">
              <a:lnSpc>
                <a:spcPct val="80000"/>
              </a:lnSpc>
            </a:pPr>
            <a:endParaRPr lang="en-GB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844" y="620713"/>
            <a:ext cx="8231029" cy="1143000"/>
          </a:xfrm>
        </p:spPr>
        <p:txBody>
          <a:bodyPr/>
          <a:lstStyle/>
          <a:p>
            <a:pPr eaLnBrk="1" hangingPunct="1"/>
            <a:r>
              <a:rPr lang="en-GB" sz="3600" smtClean="0">
                <a:solidFill>
                  <a:srgbClr val="003300"/>
                </a:solidFill>
              </a:rPr>
              <a:t>Factors in assessment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94" y="1700213"/>
            <a:ext cx="8231029" cy="4525962"/>
          </a:xfrm>
        </p:spPr>
        <p:txBody>
          <a:bodyPr/>
          <a:lstStyle/>
          <a:p>
            <a:pPr eaLnBrk="1" hangingPunct="1"/>
            <a:r>
              <a:rPr lang="en-GB" sz="3600" smtClean="0"/>
              <a:t>Culture</a:t>
            </a:r>
          </a:p>
          <a:p>
            <a:pPr eaLnBrk="1" hangingPunct="1"/>
            <a:r>
              <a:rPr lang="en-GB" sz="3600" smtClean="0"/>
              <a:t>Language</a:t>
            </a:r>
          </a:p>
          <a:p>
            <a:pPr eaLnBrk="1" hangingPunct="1">
              <a:buFont typeface="Arial" charset="0"/>
              <a:buNone/>
            </a:pPr>
            <a:r>
              <a:rPr lang="en-GB" sz="2800" smtClean="0"/>
              <a:t>		English/Lip Reading/BSL/SSE</a:t>
            </a:r>
          </a:p>
          <a:p>
            <a:pPr eaLnBrk="1" hangingPunct="1"/>
            <a:r>
              <a:rPr lang="en-GB" sz="3600" smtClean="0"/>
              <a:t>Assessment tools</a:t>
            </a:r>
          </a:p>
          <a:p>
            <a:pPr eaLnBrk="1" hangingPunct="1">
              <a:buFont typeface="Arial" charset="0"/>
              <a:buNone/>
            </a:pPr>
            <a:r>
              <a:rPr lang="en-GB" sz="2800" smtClean="0"/>
              <a:t>		Validity when translated e.g. MMSE, ACE</a:t>
            </a:r>
          </a:p>
          <a:p>
            <a:pPr eaLnBrk="1" hangingPunct="1"/>
            <a:r>
              <a:rPr lang="en-GB" sz="3600" smtClean="0"/>
              <a:t>Communication support</a:t>
            </a:r>
          </a:p>
          <a:p>
            <a:pPr eaLnBrk="1" hangingPunct="1">
              <a:buFont typeface="Arial" charset="0"/>
              <a:buNone/>
            </a:pPr>
            <a:r>
              <a:rPr lang="en-GB" sz="2800" smtClean="0"/>
              <a:t>		BSL Interpreters/Lipspeakers/Notetakers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Effect on Mental Health</a:t>
            </a: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 Effect on assessment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Behaviours</a:t>
            </a:r>
          </a:p>
          <a:p>
            <a:pPr lvl="1"/>
            <a:r>
              <a:rPr lang="en-GB" dirty="0" smtClean="0"/>
              <a:t>Touching</a:t>
            </a:r>
          </a:p>
          <a:p>
            <a:pPr lvl="1"/>
            <a:r>
              <a:rPr lang="en-GB" dirty="0" smtClean="0"/>
              <a:t>Position</a:t>
            </a:r>
          </a:p>
          <a:p>
            <a:pPr lvl="1"/>
            <a:r>
              <a:rPr lang="en-GB" dirty="0" smtClean="0"/>
              <a:t>Environmental noises</a:t>
            </a:r>
          </a:p>
          <a:p>
            <a:pPr lvl="1"/>
            <a:r>
              <a:rPr lang="en-GB" dirty="0" smtClean="0"/>
              <a:t>Bodily noises</a:t>
            </a:r>
          </a:p>
          <a:p>
            <a:pPr lvl="1"/>
            <a:r>
              <a:rPr lang="en-GB" dirty="0" smtClean="0"/>
              <a:t>Descriptions</a:t>
            </a:r>
          </a:p>
          <a:p>
            <a:pPr lvl="1"/>
            <a:r>
              <a:rPr lang="en-GB" dirty="0" smtClean="0"/>
              <a:t>Story telling</a:t>
            </a:r>
          </a:p>
          <a:p>
            <a:pPr lvl="1"/>
            <a:endParaRPr lang="en-GB" dirty="0" smtClean="0"/>
          </a:p>
        </p:txBody>
      </p:sp>
      <p:pic>
        <p:nvPicPr>
          <p:cNvPr id="20484" name="Picture 5" descr="sig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1494" y="1928812"/>
            <a:ext cx="3320039" cy="2652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625" y="764704"/>
            <a:ext cx="8231029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Deaf people and voice hallucinations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7625" y="2089150"/>
            <a:ext cx="8231029" cy="4768850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Do deaf people hear voices?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Researchers prior to 2000 were convinced by evidence of deaf people reporting to ‘hear’ voices.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This research used non-native signers or hearing researchers.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Atkinson J et al; 'Exploring the perceptual characteristics of voice-hallucinations in deaf people', Cognitive Neuropsychiatry 2007, 12:4, 339 – 361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23" y="1118950"/>
            <a:ext cx="7742143" cy="573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84" y="980729"/>
            <a:ext cx="7455649" cy="552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/>
          </p:cNvSpPr>
          <p:nvPr>
            <p:ph type="title"/>
          </p:nvPr>
        </p:nvSpPr>
        <p:spPr>
          <a:xfrm>
            <a:off x="611295" y="620713"/>
            <a:ext cx="7923001" cy="1143000"/>
          </a:xfrm>
        </p:spPr>
        <p:txBody>
          <a:bodyPr/>
          <a:lstStyle/>
          <a:p>
            <a:pPr defTabSz="457200" eaLnBrk="1" hangingPunct="1"/>
            <a:r>
              <a:rPr lang="en-GB" sz="3200" dirty="0" smtClean="0"/>
              <a:t>Model of health service provision</a:t>
            </a:r>
          </a:p>
        </p:txBody>
      </p:sp>
      <p:graphicFrame>
        <p:nvGraphicFramePr>
          <p:cNvPr id="1026" name="Diagram 3"/>
          <p:cNvGraphicFramePr>
            <a:graphicFrameLocks/>
          </p:cNvGraphicFramePr>
          <p:nvPr>
            <p:ph sz="half" idx="1"/>
          </p:nvPr>
        </p:nvGraphicFramePr>
        <p:xfrm>
          <a:off x="539844" y="1412876"/>
          <a:ext cx="4039301" cy="452596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4644245" y="1989138"/>
            <a:ext cx="3890050" cy="33845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en-GB">
              <a:ea typeface="ＭＳ Ｐゴシック" pitchFamily="-65" charset="-128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5293644" y="3068638"/>
            <a:ext cx="259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5941457" y="4221163"/>
            <a:ext cx="12241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6085945" y="2349501"/>
            <a:ext cx="1008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a typeface="ＭＳ Ｐゴシック" pitchFamily="-65" charset="-128"/>
              </a:rPr>
              <a:t>Tertiary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5941457" y="3357563"/>
            <a:ext cx="1297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a typeface="ＭＳ Ｐゴシック" pitchFamily="-65" charset="-128"/>
              </a:rPr>
              <a:t>Secondary</a:t>
            </a: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6085945" y="4365626"/>
            <a:ext cx="1008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a typeface="ＭＳ Ｐゴシック" pitchFamily="-65" charset="-128"/>
              </a:rPr>
              <a:t>Primary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2319741" y="5681663"/>
            <a:ext cx="1244816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>
              <a:ea typeface="ＭＳ Ｐゴシック" pitchFamily="-65" charset="-128"/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1979957" y="5516563"/>
            <a:ext cx="100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ea typeface="ＭＳ Ｐゴシック" pitchFamily="-65" charset="-128"/>
              </a:rPr>
              <a:t>Hearing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6228844" y="5516563"/>
            <a:ext cx="79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ea typeface="ＭＳ Ｐゴシック" pitchFamily="-65" charset="-128"/>
              </a:rPr>
              <a:t>Deaf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 Adult Psychiatrist</a:t>
            </a:r>
          </a:p>
          <a:p>
            <a:pPr lvl="1"/>
            <a:r>
              <a:rPr lang="en-GB" dirty="0" smtClean="0"/>
              <a:t>Qualified doctor</a:t>
            </a:r>
          </a:p>
          <a:p>
            <a:pPr lvl="1"/>
            <a:r>
              <a:rPr lang="en-GB" dirty="0" smtClean="0"/>
              <a:t>Specialist training in adult mental health disorder</a:t>
            </a:r>
          </a:p>
          <a:p>
            <a:r>
              <a:rPr lang="en-GB" dirty="0" smtClean="0"/>
              <a:t>Special interest in Mental Health and Deafness and Eating Disorders</a:t>
            </a:r>
          </a:p>
          <a:p>
            <a:r>
              <a:rPr lang="en-GB" dirty="0" smtClean="0"/>
              <a:t>Six Specialities in Psychiatry including Child and Adolescent Psychiatry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38" y="404664"/>
            <a:ext cx="8231030" cy="1143000"/>
          </a:xfrm>
        </p:spPr>
        <p:txBody>
          <a:bodyPr/>
          <a:lstStyle/>
          <a:p>
            <a:r>
              <a:rPr lang="en-GB" dirty="0" smtClean="0"/>
              <a:t>UK Deaf Mental Health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The current Deaf inpatient services are:</a:t>
            </a:r>
          </a:p>
          <a:p>
            <a:pPr>
              <a:buNone/>
            </a:pPr>
            <a:endParaRPr lang="en-GB" b="1" dirty="0" smtClean="0"/>
          </a:p>
          <a:p>
            <a:r>
              <a:rPr lang="en-GB" b="1" dirty="0" smtClean="0"/>
              <a:t>London – Bluebell Ward, </a:t>
            </a:r>
            <a:r>
              <a:rPr lang="en-GB" dirty="0" smtClean="0"/>
              <a:t>Springfield</a:t>
            </a:r>
            <a:r>
              <a:rPr lang="en-GB" b="1" dirty="0" smtClean="0"/>
              <a:t> </a:t>
            </a:r>
            <a:r>
              <a:rPr lang="en-GB" dirty="0" smtClean="0"/>
              <a:t>University Hospital </a:t>
            </a:r>
          </a:p>
          <a:p>
            <a:r>
              <a:rPr lang="en-GB" b="1" dirty="0" smtClean="0"/>
              <a:t>Birmingham – Jasmine Suite, the Barberry</a:t>
            </a:r>
            <a:endParaRPr lang="en-GB" dirty="0" smtClean="0"/>
          </a:p>
          <a:p>
            <a:r>
              <a:rPr lang="en-GB" b="1" dirty="0" smtClean="0"/>
              <a:t>Manchester – The John Denmark Unit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Community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38" y="1268760"/>
            <a:ext cx="8231030" cy="4525963"/>
          </a:xfrm>
        </p:spPr>
        <p:txBody>
          <a:bodyPr/>
          <a:lstStyle/>
          <a:p>
            <a:r>
              <a:rPr lang="en-GB" sz="2800" dirty="0" smtClean="0"/>
              <a:t>Birmingham </a:t>
            </a:r>
          </a:p>
          <a:p>
            <a:r>
              <a:rPr lang="de-DE" sz="2800" dirty="0" smtClean="0"/>
              <a:t> Manchester</a:t>
            </a:r>
          </a:p>
          <a:p>
            <a:r>
              <a:rPr lang="en-GB" sz="2800" dirty="0" smtClean="0"/>
              <a:t>London and the South of England</a:t>
            </a:r>
          </a:p>
          <a:p>
            <a:r>
              <a:rPr lang="en-GB" sz="2800" dirty="0" smtClean="0"/>
              <a:t>North East – North East Mental Health and Deafness Service</a:t>
            </a:r>
          </a:p>
          <a:p>
            <a:r>
              <a:rPr lang="en-GB" sz="2800" dirty="0" smtClean="0"/>
              <a:t>South Yorkshire – South Yorkshire Service for Deaf People with Mental Health Needs</a:t>
            </a:r>
          </a:p>
          <a:p>
            <a:r>
              <a:rPr lang="en-GB" sz="2800" dirty="0" smtClean="0"/>
              <a:t>Nottinghamshire – Nottingham Mental Health and Deafness Team</a:t>
            </a:r>
          </a:p>
          <a:p>
            <a:r>
              <a:rPr lang="en-GB" sz="2800" dirty="0" smtClean="0"/>
              <a:t>Bristol – Avon &amp; Wiltshire Partnership Specialised Deaf Service.</a:t>
            </a:r>
            <a:endParaRPr lang="en-GB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Community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Mental Health and Deafness Service NI</a:t>
            </a:r>
          </a:p>
          <a:p>
            <a:r>
              <a:rPr lang="en-GB" dirty="0" smtClean="0"/>
              <a:t>Republic of Ireland – funded by Deaf organisation but pressure for it to be properly funded by health authority </a:t>
            </a:r>
          </a:p>
          <a:p>
            <a:r>
              <a:rPr lang="en-GB" dirty="0" smtClean="0"/>
              <a:t>Scottish Mental Health Service for Deaf People</a:t>
            </a:r>
          </a:p>
          <a:p>
            <a:r>
              <a:rPr lang="en-GB" dirty="0" smtClean="0"/>
              <a:t>Wales developing a community service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National Deaf CAMHS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North – </a:t>
            </a:r>
            <a:r>
              <a:rPr lang="en-GB" dirty="0" smtClean="0"/>
              <a:t>Manchester, Newcastle and York</a:t>
            </a:r>
          </a:p>
          <a:p>
            <a:r>
              <a:rPr lang="en-GB" b="1" dirty="0" smtClean="0"/>
              <a:t>South – </a:t>
            </a:r>
            <a:r>
              <a:rPr lang="en-GB" dirty="0" smtClean="0"/>
              <a:t>Cambridge, London and Taunton</a:t>
            </a:r>
          </a:p>
          <a:p>
            <a:r>
              <a:rPr lang="en-GB" b="1" dirty="0" smtClean="0"/>
              <a:t>Central England – </a:t>
            </a:r>
            <a:r>
              <a:rPr lang="en-GB" dirty="0" smtClean="0"/>
              <a:t>Dudley, Nottingham</a:t>
            </a:r>
          </a:p>
          <a:p>
            <a:pPr>
              <a:buNone/>
            </a:pPr>
            <a:r>
              <a:rPr lang="en-GB" dirty="0" smtClean="0"/>
              <a:t>	and Oxford.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Inpatients – Corner House</a:t>
            </a:r>
            <a:r>
              <a:rPr lang="en-GB" dirty="0" smtClean="0"/>
              <a:t>, Springfield University Hospital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Forensic Deaf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/>
              <a:t>National High Secure Deaf Service –</a:t>
            </a:r>
          </a:p>
          <a:p>
            <a:pPr>
              <a:buNone/>
            </a:pPr>
            <a:r>
              <a:rPr lang="en-GB" dirty="0" smtClean="0"/>
              <a:t>	High Security, </a:t>
            </a:r>
            <a:r>
              <a:rPr lang="en-GB" dirty="0" err="1" smtClean="0"/>
              <a:t>Rampton</a:t>
            </a:r>
            <a:r>
              <a:rPr lang="en-GB" dirty="0" smtClean="0"/>
              <a:t> Hospital, </a:t>
            </a:r>
            <a:r>
              <a:rPr lang="en-GB" dirty="0" err="1" smtClean="0"/>
              <a:t>Retford</a:t>
            </a:r>
            <a:r>
              <a:rPr lang="en-GB" dirty="0" smtClean="0"/>
              <a:t>.</a:t>
            </a:r>
          </a:p>
          <a:p>
            <a:r>
              <a:rPr lang="en-GB" dirty="0" smtClean="0"/>
              <a:t>3 medium secure units, independent sector</a:t>
            </a:r>
          </a:p>
          <a:p>
            <a:pPr>
              <a:buNone/>
            </a:pPr>
            <a:r>
              <a:rPr lang="en-GB" dirty="0" smtClean="0"/>
              <a:t>	(one of which is female)</a:t>
            </a:r>
          </a:p>
          <a:p>
            <a:r>
              <a:rPr lang="en-GB" dirty="0" smtClean="0"/>
              <a:t>2 low secure units, independent sector 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0178" name="Picture 2" descr="C:\Users\Deborah.Innes\AppData\Local\Microsoft\Windows\Temporary Internet Files\Content.IE5\R5LNGU8P\three_questions_small_business_health_insuarnce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4482" y="1476116"/>
            <a:ext cx="5616624" cy="4774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Health and Deafness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condition specific</a:t>
            </a:r>
          </a:p>
          <a:p>
            <a:r>
              <a:rPr lang="en-GB" dirty="0" smtClean="0"/>
              <a:t>Not speciality specific</a:t>
            </a:r>
          </a:p>
          <a:p>
            <a:r>
              <a:rPr lang="en-GB" dirty="0" smtClean="0"/>
              <a:t>Not environment specific (community and IP)</a:t>
            </a:r>
          </a:p>
          <a:p>
            <a:r>
              <a:rPr lang="en-GB" dirty="0" smtClean="0"/>
              <a:t>Not treatment specific</a:t>
            </a:r>
          </a:p>
          <a:p>
            <a:r>
              <a:rPr lang="en-GB" dirty="0" smtClean="0"/>
              <a:t>Not region specific</a:t>
            </a:r>
          </a:p>
          <a:p>
            <a:r>
              <a:rPr lang="en-GB" b="1" dirty="0" smtClean="0"/>
              <a:t>Communication specific </a:t>
            </a:r>
            <a:r>
              <a:rPr lang="en-GB" dirty="0" smtClean="0"/>
              <a:t>– BSL users (Deaf and </a:t>
            </a:r>
            <a:r>
              <a:rPr lang="en-GB" dirty="0" err="1" smtClean="0"/>
              <a:t>DeafBlind</a:t>
            </a:r>
            <a:r>
              <a:rPr lang="en-GB" dirty="0" smtClean="0"/>
              <a:t>), Acquired hearing loss (Dual sensory impaired)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38" y="764704"/>
            <a:ext cx="8231030" cy="1143000"/>
          </a:xfrm>
        </p:spPr>
        <p:txBody>
          <a:bodyPr/>
          <a:lstStyle/>
          <a:p>
            <a:r>
              <a:rPr lang="en-GB" dirty="0" smtClean="0"/>
              <a:t>Scottish Mental Health Service for Deaf 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Deaf/deafened/</a:t>
            </a:r>
            <a:r>
              <a:rPr lang="en-GB" dirty="0" err="1" smtClean="0"/>
              <a:t>deafblind</a:t>
            </a:r>
            <a:r>
              <a:rPr lang="en-GB" dirty="0" smtClean="0"/>
              <a:t> adults with mental disorder</a:t>
            </a:r>
          </a:p>
          <a:p>
            <a:r>
              <a:rPr lang="en-GB" dirty="0" smtClean="0"/>
              <a:t>Half time Psychiatrist</a:t>
            </a:r>
          </a:p>
          <a:p>
            <a:r>
              <a:rPr lang="en-GB" dirty="0" smtClean="0"/>
              <a:t>Whole time and half time Advanced Nurse Practitioner</a:t>
            </a:r>
          </a:p>
          <a:p>
            <a:r>
              <a:rPr lang="en-GB" dirty="0" smtClean="0"/>
              <a:t>One session Occupational therapist</a:t>
            </a:r>
          </a:p>
          <a:p>
            <a:r>
              <a:rPr lang="en-GB" dirty="0" smtClean="0"/>
              <a:t>Admin support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Catchment area</a:t>
            </a:r>
            <a:endParaRPr lang="en-GB" dirty="0"/>
          </a:p>
        </p:txBody>
      </p:sp>
      <p:pic>
        <p:nvPicPr>
          <p:cNvPr id="6" name="Content Placeholder 5" descr="scotlan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6371" y="1268760"/>
            <a:ext cx="7558330" cy="546083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SJH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355" y="764704"/>
            <a:ext cx="7892832" cy="5421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80" y="714375"/>
            <a:ext cx="8231029" cy="857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Prevalence of mental health relating to Deaf people</a:t>
            </a:r>
            <a:endParaRPr lang="en-GB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65113" indent="-265113" eaLnBrk="1" hangingPunct="1">
              <a:lnSpc>
                <a:spcPct val="90000"/>
              </a:lnSpc>
            </a:pPr>
            <a:endParaRPr lang="en-GB" smtClean="0"/>
          </a:p>
          <a:p>
            <a:pPr marL="265113" indent="-265113" eaLnBrk="1" hangingPunct="1">
              <a:lnSpc>
                <a:spcPct val="90000"/>
              </a:lnSpc>
            </a:pPr>
            <a:endParaRPr lang="en-GB" smtClean="0"/>
          </a:p>
          <a:p>
            <a:pPr marL="265113" indent="-265113" eaLnBrk="1" hangingPunct="1">
              <a:lnSpc>
                <a:spcPct val="90000"/>
              </a:lnSpc>
            </a:pPr>
            <a:r>
              <a:rPr lang="en-GB" smtClean="0"/>
              <a:t>Recent studies looking at mental health of deaf people in the community have found that 38% of deaf people were experiencing some form of mental distress</a:t>
            </a:r>
          </a:p>
          <a:p>
            <a:pPr marL="265113" indent="-265113" eaLnBrk="1" hangingPunct="1">
              <a:lnSpc>
                <a:spcPct val="90000"/>
              </a:lnSpc>
              <a:buFontTx/>
              <a:buNone/>
            </a:pPr>
            <a:endParaRPr lang="en-GB" smtClean="0"/>
          </a:p>
          <a:p>
            <a:pPr marL="265113" indent="-265113" eaLnBrk="1" hangingPunct="1">
              <a:lnSpc>
                <a:spcPct val="90000"/>
              </a:lnSpc>
            </a:pPr>
            <a:endParaRPr lang="en-GB" sz="1400" smtClean="0"/>
          </a:p>
          <a:p>
            <a:pPr marL="265113" indent="-265113" eaLnBrk="1" hangingPunct="1">
              <a:lnSpc>
                <a:spcPct val="90000"/>
              </a:lnSpc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 idx="4294967295"/>
          </p:nvPr>
        </p:nvSpPr>
        <p:spPr>
          <a:xfrm>
            <a:off x="828378" y="404664"/>
            <a:ext cx="7316470" cy="869950"/>
          </a:xfrm>
        </p:spPr>
        <p:txBody>
          <a:bodyPr/>
          <a:lstStyle/>
          <a:p>
            <a:r>
              <a:rPr lang="en-GB" sz="4000" dirty="0" smtClean="0"/>
              <a:t>Mental Health and Deafness</a:t>
            </a:r>
            <a:endParaRPr lang="en-US" sz="4000" dirty="0" smtClean="0">
              <a:solidFill>
                <a:srgbClr val="6699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755707" y="1268760"/>
            <a:ext cx="7430790" cy="542925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3000" dirty="0" smtClean="0"/>
              <a:t>Deaf adults appear to suffer the same rates of severe and enduring mental health problems as the population in general.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200" dirty="0" smtClean="0"/>
              <a:t>(Ref, NHS Advisory Service (1998) ‘ Mental Health Services- Forging New Channels, BSMHD)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GB" sz="2200" dirty="0" smtClean="0"/>
          </a:p>
          <a:p>
            <a:pPr marL="0" indent="0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GB" sz="3000" dirty="0" smtClean="0"/>
              <a:t>Deaf people have higher rates of common mental health problems and complex problems (40% </a:t>
            </a:r>
            <a:r>
              <a:rPr lang="en-GB" sz="3000" dirty="0" err="1" smtClean="0"/>
              <a:t>vs</a:t>
            </a:r>
            <a:r>
              <a:rPr lang="en-GB" sz="3000" dirty="0" smtClean="0"/>
              <a:t> 25%)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200" dirty="0" smtClean="0"/>
              <a:t>(Ref from Sign of Times quoted in HMSO, 2005, Drug Misuse and People with Hearing Impairment,  COI  Communications)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468338" y="404664"/>
            <a:ext cx="8231029" cy="1141412"/>
          </a:xfrm>
        </p:spPr>
        <p:txBody>
          <a:bodyPr/>
          <a:lstStyle/>
          <a:p>
            <a:pPr defTabSz="457200" eaLnBrk="1" hangingPunct="1"/>
            <a:r>
              <a:rPr lang="en-GB" sz="3200" dirty="0" smtClean="0"/>
              <a:t>Mental Health &amp; Deafness 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457280" y="1556793"/>
            <a:ext cx="8231029" cy="4386808"/>
          </a:xfrm>
        </p:spPr>
        <p:txBody>
          <a:bodyPr/>
          <a:lstStyle/>
          <a:p>
            <a:pPr defTabSz="457200" eaLnBrk="1" hangingPunct="1"/>
            <a:r>
              <a:rPr lang="en-GB" sz="2800" dirty="0" smtClean="0">
                <a:latin typeface="Arial" charset="0"/>
              </a:rPr>
              <a:t>No more likely to experience major mental disorders, e.g. Schizophrenia</a:t>
            </a:r>
          </a:p>
          <a:p>
            <a:pPr defTabSz="457200" eaLnBrk="1" hangingPunct="1"/>
            <a:endParaRPr lang="en-GB" sz="2800" dirty="0" smtClean="0">
              <a:latin typeface="Arial" charset="0"/>
            </a:endParaRPr>
          </a:p>
          <a:p>
            <a:pPr defTabSz="457200" eaLnBrk="1" hangingPunct="1"/>
            <a:r>
              <a:rPr lang="en-GB" sz="2800" dirty="0" smtClean="0">
                <a:latin typeface="Arial" charset="0"/>
              </a:rPr>
              <a:t>Higher rates of depression and/or anxiety</a:t>
            </a:r>
          </a:p>
          <a:p>
            <a:pPr defTabSz="457200" eaLnBrk="1" hangingPunct="1"/>
            <a:endParaRPr lang="en-GB" sz="2800" dirty="0" smtClean="0">
              <a:latin typeface="Arial" charset="0"/>
            </a:endParaRPr>
          </a:p>
          <a:p>
            <a:pPr defTabSz="457200" eaLnBrk="1" hangingPunct="1"/>
            <a:r>
              <a:rPr lang="en-GB" sz="2800" dirty="0" smtClean="0">
                <a:latin typeface="Arial" charset="0"/>
              </a:rPr>
              <a:t>Higher incidence of emotional, behavioural and adjustment disorders</a:t>
            </a:r>
          </a:p>
          <a:p>
            <a:pPr defTabSz="457200" eaLnBrk="1" hangingPunct="1"/>
            <a:endParaRPr lang="en-GB" sz="2800" dirty="0" smtClean="0">
              <a:latin typeface="Arial" charset="0"/>
            </a:endParaRPr>
          </a:p>
          <a:p>
            <a:pPr defTabSz="457200" eaLnBrk="1" hangingPunct="1"/>
            <a:r>
              <a:rPr lang="en-GB" sz="2800" dirty="0" smtClean="0">
                <a:latin typeface="Arial" charset="0"/>
              </a:rPr>
              <a:t>More likely to be diagnosed with personality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2">
      <a:dk1>
        <a:srgbClr val="4F6128"/>
      </a:dk1>
      <a:lt1>
        <a:sysClr val="window" lastClr="FFFFFF"/>
      </a:lt1>
      <a:dk2>
        <a:srgbClr val="1F497D"/>
      </a:dk2>
      <a:lt2>
        <a:srgbClr val="EEECE1"/>
      </a:lt2>
      <a:accent1>
        <a:srgbClr val="1D1B10"/>
      </a:accent1>
      <a:accent2>
        <a:srgbClr val="0F243E"/>
      </a:accent2>
      <a:accent3>
        <a:srgbClr val="9BBB59"/>
      </a:accent3>
      <a:accent4>
        <a:srgbClr val="0F243E"/>
      </a:accent4>
      <a:accent5>
        <a:srgbClr val="4BACC6"/>
      </a:accent5>
      <a:accent6>
        <a:srgbClr val="F79646"/>
      </a:accent6>
      <a:hlink>
        <a:srgbClr val="FF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781</Words>
  <Application>Microsoft Office PowerPoint</Application>
  <PresentationFormat>Custom</PresentationFormat>
  <Paragraphs>149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2_Office Theme</vt:lpstr>
      <vt:lpstr>1_Office Theme</vt:lpstr>
      <vt:lpstr>Mental Health and Deafness  – the generic specialism</vt:lpstr>
      <vt:lpstr>Background</vt:lpstr>
      <vt:lpstr>Mental Health and Deafness</vt:lpstr>
      <vt:lpstr>Scottish Mental Health Service for Deaf People</vt:lpstr>
      <vt:lpstr>Catchment area</vt:lpstr>
      <vt:lpstr>Slide 6</vt:lpstr>
      <vt:lpstr>Prevalence of mental health relating to Deaf people</vt:lpstr>
      <vt:lpstr>Mental Health and Deafness</vt:lpstr>
      <vt:lpstr>Mental Health &amp; Deafness </vt:lpstr>
      <vt:lpstr>However</vt:lpstr>
      <vt:lpstr>Mental health issues in Deaf people</vt:lpstr>
      <vt:lpstr>Mental Health issues in Deaf people</vt:lpstr>
      <vt:lpstr>Mental Health &amp; Deafness </vt:lpstr>
      <vt:lpstr>Factors in assessment</vt:lpstr>
      <vt:lpstr>Effect on Mental Health  Effect on assessment</vt:lpstr>
      <vt:lpstr>Deaf people and voice hallucinations</vt:lpstr>
      <vt:lpstr>Slide 17</vt:lpstr>
      <vt:lpstr>Slide 18</vt:lpstr>
      <vt:lpstr>Model of health service provision</vt:lpstr>
      <vt:lpstr>UK Deaf Mental Health services</vt:lpstr>
      <vt:lpstr>Community services</vt:lpstr>
      <vt:lpstr>Community services</vt:lpstr>
      <vt:lpstr>National Deaf CAMHS </vt:lpstr>
      <vt:lpstr>Forensic Deaf Services</vt:lpstr>
      <vt:lpstr>Slide 25</vt:lpstr>
    </vt:vector>
  </TitlesOfParts>
  <Company>NHS LOTHIAN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Mental Health Service for Deaf People</dc:title>
  <dc:creator>Windows User</dc:creator>
  <cp:lastModifiedBy>Windows User</cp:lastModifiedBy>
  <cp:revision>75</cp:revision>
  <dcterms:created xsi:type="dcterms:W3CDTF">2018-11-29T11:18:57Z</dcterms:created>
  <dcterms:modified xsi:type="dcterms:W3CDTF">2019-05-10T21:34:12Z</dcterms:modified>
</cp:coreProperties>
</file>