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sldIdLst>
    <p:sldId id="256" r:id="rId2"/>
    <p:sldId id="257" r:id="rId3"/>
    <p:sldId id="260" r:id="rId4"/>
    <p:sldId id="268" r:id="rId5"/>
    <p:sldId id="269" r:id="rId6"/>
    <p:sldId id="270" r:id="rId7"/>
    <p:sldId id="271" r:id="rId8"/>
    <p:sldId id="272" r:id="rId9"/>
    <p:sldId id="273" r:id="rId10"/>
    <p:sldId id="274" r:id="rId11"/>
    <p:sldId id="259" r:id="rId12"/>
    <p:sldId id="275" r:id="rId13"/>
    <p:sldId id="276" r:id="rId14"/>
    <p:sldId id="277" r:id="rId15"/>
    <p:sldId id="281" r:id="rId16"/>
    <p:sldId id="287" r:id="rId17"/>
    <p:sldId id="288" r:id="rId18"/>
    <p:sldId id="278" r:id="rId19"/>
    <p:sldId id="283" r:id="rId20"/>
    <p:sldId id="284" r:id="rId21"/>
    <p:sldId id="279" r:id="rId22"/>
    <p:sldId id="25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261" r:id="rId40"/>
    <p:sldId id="262" r:id="rId41"/>
    <p:sldId id="263" r:id="rId42"/>
    <p:sldId id="264" r:id="rId43"/>
    <p:sldId id="265" r:id="rId44"/>
    <p:sldId id="266" r:id="rId45"/>
    <p:sldId id="26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500" autoAdjust="0"/>
  </p:normalViewPr>
  <p:slideViewPr>
    <p:cSldViewPr snapToGrid="0">
      <p:cViewPr varScale="1">
        <p:scale>
          <a:sx n="59" d="100"/>
          <a:sy n="59" d="100"/>
        </p:scale>
        <p:origin x="76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153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83B29-E584-4A48-94A9-6FF4C60F836A}" type="datetimeFigureOut">
              <a:rPr lang="en-GB" smtClean="0"/>
              <a:pPr/>
              <a:t>18/09/2016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42391-12E1-482B-AFB4-D2E22DFD1CBE}" type="slidenum">
              <a:rPr lang="en-GB" smtClean="0"/>
              <a:pPr/>
              <a:t>‹#›</a:t>
            </a:fld>
            <a:endParaRPr lang="en-GB"/>
          </a:p>
        </p:txBody>
      </p:sp>
    </p:spTree>
    <p:extLst>
      <p:ext uri="{BB962C8B-B14F-4D97-AF65-F5344CB8AC3E}">
        <p14:creationId xmlns:p14="http://schemas.microsoft.com/office/powerpoint/2010/main" val="63126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1345  Joy introduces workshop and leaders.  Then Presents 10 minutes on her own experiences</a:t>
            </a:r>
            <a:endParaRPr lang="en-GB" dirty="0"/>
          </a:p>
          <a:p>
            <a:r>
              <a:rPr lang="en-US" dirty="0"/>
              <a:t> </a:t>
            </a:r>
            <a:endParaRPr lang="en-GB" dirty="0"/>
          </a:p>
          <a:p>
            <a:r>
              <a:rPr lang="en-US" dirty="0"/>
              <a:t>1400 </a:t>
            </a:r>
            <a:r>
              <a:rPr lang="en-US" dirty="0" err="1"/>
              <a:t>Suheir</a:t>
            </a:r>
            <a:r>
              <a:rPr lang="en-US" dirty="0"/>
              <a:t> presents 10 minutes on her own experiences</a:t>
            </a:r>
            <a:endParaRPr lang="en-GB" dirty="0"/>
          </a:p>
          <a:p>
            <a:r>
              <a:rPr lang="en-US" dirty="0"/>
              <a:t> </a:t>
            </a:r>
            <a:endParaRPr lang="en-GB" dirty="0"/>
          </a:p>
          <a:p>
            <a:r>
              <a:rPr lang="en-US" dirty="0"/>
              <a:t>1410 Kelvin presents 10 minutes on his own experiences, including input form CI surgeon with work in Malawi</a:t>
            </a:r>
            <a:endParaRPr lang="en-GB" dirty="0"/>
          </a:p>
          <a:p>
            <a:r>
              <a:rPr lang="en-US" dirty="0"/>
              <a:t> </a:t>
            </a:r>
            <a:endParaRPr lang="en-GB" dirty="0"/>
          </a:p>
          <a:p>
            <a:r>
              <a:rPr lang="en-US" dirty="0"/>
              <a:t>1420-25 Joy explains task and breaks attendees into small groups/pairs Kelvin, </a:t>
            </a:r>
            <a:r>
              <a:rPr lang="en-US" dirty="0" err="1"/>
              <a:t>Suheir</a:t>
            </a:r>
            <a:r>
              <a:rPr lang="en-US" dirty="0"/>
              <a:t> and Joy join a group and rotates to another group for each of the three next 15 min sessions</a:t>
            </a:r>
            <a:endParaRPr lang="en-GB" dirty="0"/>
          </a:p>
          <a:p>
            <a:endParaRPr lang="en-GB" dirty="0"/>
          </a:p>
          <a:p>
            <a:r>
              <a:rPr lang="en-US" sz="1200" kern="1200" dirty="0">
                <a:solidFill>
                  <a:schemeClr val="tx1"/>
                </a:solidFill>
                <a:effectLst/>
                <a:latin typeface="+mn-lt"/>
                <a:ea typeface="+mn-ea"/>
                <a:cs typeface="+mn-cs"/>
              </a:rPr>
              <a:t>1425 </a:t>
            </a:r>
            <a:r>
              <a:rPr lang="en-US" sz="1200" b="1" kern="1200" dirty="0">
                <a:solidFill>
                  <a:schemeClr val="tx1"/>
                </a:solidFill>
                <a:effectLst/>
                <a:latin typeface="+mn-lt"/>
                <a:ea typeface="+mn-ea"/>
                <a:cs typeface="+mn-cs"/>
              </a:rPr>
              <a:t>Audiological Pathways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1440 </a:t>
            </a:r>
            <a:r>
              <a:rPr lang="en-US" sz="1200" b="1" kern="1200" dirty="0">
                <a:solidFill>
                  <a:schemeClr val="tx1"/>
                </a:solidFill>
                <a:effectLst/>
                <a:latin typeface="+mn-lt"/>
                <a:ea typeface="+mn-ea"/>
                <a:cs typeface="+mn-cs"/>
              </a:rPr>
              <a:t>Appropriate Technologies in Low Resource Settings </a:t>
            </a:r>
            <a:endParaRPr lang="en-GB" sz="1200" kern="1200" dirty="0">
              <a:solidFill>
                <a:schemeClr val="tx1"/>
              </a:solidFill>
              <a:effectLst/>
              <a:latin typeface="+mn-lt"/>
              <a:ea typeface="+mn-ea"/>
              <a:cs typeface="+mn-cs"/>
            </a:endParaRPr>
          </a:p>
          <a:p>
            <a:pPr marL="228600" indent="-228600">
              <a:buAutoNum type="arabicPlain" startAt="1455"/>
            </a:pPr>
            <a:r>
              <a:rPr lang="en-US" sz="1200" b="1" kern="1200" dirty="0">
                <a:solidFill>
                  <a:schemeClr val="tx1"/>
                </a:solidFill>
                <a:effectLst/>
                <a:latin typeface="+mn-lt"/>
                <a:ea typeface="+mn-ea"/>
                <a:cs typeface="+mn-cs"/>
              </a:rPr>
              <a:t>Impacts &amp; Sustainability</a:t>
            </a:r>
          </a:p>
          <a:p>
            <a:r>
              <a:rPr lang="en-US" sz="1200" kern="1200" dirty="0">
                <a:solidFill>
                  <a:schemeClr val="tx1"/>
                </a:solidFill>
                <a:effectLst/>
                <a:latin typeface="+mn-lt"/>
                <a:ea typeface="+mn-ea"/>
                <a:cs typeface="+mn-cs"/>
              </a:rPr>
              <a:t>1510 Joy wraps up and group agrees main points to take forward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1515 Close of session</a:t>
            </a:r>
            <a:endParaRPr lang="en-GB" sz="1200" kern="1200" dirty="0">
              <a:solidFill>
                <a:schemeClr val="tx1"/>
              </a:solidFill>
              <a:effectLst/>
              <a:latin typeface="+mn-lt"/>
              <a:ea typeface="+mn-ea"/>
              <a:cs typeface="+mn-cs"/>
            </a:endParaRPr>
          </a:p>
          <a:p>
            <a:pPr marL="228600" indent="-228600">
              <a:buAutoNum type="arabicPlain" startAt="1455"/>
            </a:pPr>
            <a:endParaRPr lang="en-GB" dirty="0"/>
          </a:p>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1</a:t>
            </a:fld>
            <a:endParaRPr lang="en-GB"/>
          </a:p>
        </p:txBody>
      </p:sp>
    </p:spTree>
    <p:extLst>
      <p:ext uri="{BB962C8B-B14F-4D97-AF65-F5344CB8AC3E}">
        <p14:creationId xmlns:p14="http://schemas.microsoft.com/office/powerpoint/2010/main" val="47836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915988" y="222250"/>
            <a:ext cx="4956175" cy="3717925"/>
          </a:xfrm>
          <a:ln/>
        </p:spPr>
      </p:sp>
      <p:sp>
        <p:nvSpPr>
          <p:cNvPr id="29698" name="Rectangle 3"/>
          <p:cNvSpPr>
            <a:spLocks noGrp="1" noChangeArrowheads="1"/>
          </p:cNvSpPr>
          <p:nvPr>
            <p:ph type="body" idx="1"/>
          </p:nvPr>
        </p:nvSpPr>
        <p:spPr>
          <a:noFill/>
          <a:ln/>
        </p:spPr>
        <p:txBody>
          <a:bodyPr/>
          <a:lstStyle/>
          <a:p>
            <a:endParaRPr lang="en-US">
              <a:ea typeface="ＭＳ Ｐゴシック"/>
              <a:cs typeface="ＭＳ Ｐゴシック"/>
            </a:endParaRPr>
          </a:p>
        </p:txBody>
      </p:sp>
    </p:spTree>
    <p:extLst>
      <p:ext uri="{BB962C8B-B14F-4D97-AF65-F5344CB8AC3E}">
        <p14:creationId xmlns:p14="http://schemas.microsoft.com/office/powerpoint/2010/main" val="19901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xfrm>
            <a:off x="90488" y="222250"/>
            <a:ext cx="6607175" cy="3717925"/>
          </a:xfrm>
          <a:ln/>
        </p:spPr>
      </p:sp>
      <p:sp>
        <p:nvSpPr>
          <p:cNvPr id="103426" name="Notes Placeholder 2"/>
          <p:cNvSpPr>
            <a:spLocks noGrp="1"/>
          </p:cNvSpPr>
          <p:nvPr>
            <p:ph type="body" idx="1"/>
          </p:nvPr>
        </p:nvSpPr>
        <p:spPr>
          <a:noFill/>
          <a:ln/>
        </p:spPr>
        <p:txBody>
          <a:bodyPr/>
          <a:lstStyle/>
          <a:p>
            <a:pPr eaLnBrk="1" hangingPunct="1"/>
            <a:endParaRPr lang="en-US" dirty="0">
              <a:ea typeface="ＭＳ Ｐゴシック"/>
              <a:cs typeface="ＭＳ Ｐゴシック"/>
            </a:endParaRPr>
          </a:p>
        </p:txBody>
      </p:sp>
      <p:sp>
        <p:nvSpPr>
          <p:cNvPr id="103427" name="Slide Number Placeholder 3"/>
          <p:cNvSpPr>
            <a:spLocks noGrp="1"/>
          </p:cNvSpPr>
          <p:nvPr>
            <p:ph type="sldNum" sz="quarter" idx="5"/>
          </p:nvPr>
        </p:nvSpPr>
        <p:spPr>
          <a:noFill/>
        </p:spPr>
        <p:txBody>
          <a:bodyPr/>
          <a:lstStyle/>
          <a:p>
            <a:fld id="{41F792A5-EBEA-4056-96E4-EDE3DAE5F599}" type="slidenum">
              <a:rPr lang="en-US" altLang="en-US" smtClean="0">
                <a:latin typeface="Arial" charset="0"/>
                <a:ea typeface="ＭＳ Ｐゴシック"/>
                <a:cs typeface="ＭＳ Ｐゴシック"/>
              </a:rPr>
              <a:pPr/>
              <a:t>27</a:t>
            </a:fld>
            <a:endParaRPr lang="en-US" altLang="en-US">
              <a:latin typeface="Arial" charset="0"/>
              <a:ea typeface="ＭＳ Ｐゴシック"/>
              <a:cs typeface="ＭＳ Ｐゴシック"/>
            </a:endParaRPr>
          </a:p>
        </p:txBody>
      </p:sp>
    </p:spTree>
    <p:extLst>
      <p:ext uri="{BB962C8B-B14F-4D97-AF65-F5344CB8AC3E}">
        <p14:creationId xmlns:p14="http://schemas.microsoft.com/office/powerpoint/2010/main" val="244381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915988" y="222250"/>
            <a:ext cx="4956175" cy="3717925"/>
          </a:xfrm>
          <a:ln/>
        </p:spPr>
      </p:sp>
      <p:sp>
        <p:nvSpPr>
          <p:cNvPr id="41986" name="Rectangle 3"/>
          <p:cNvSpPr>
            <a:spLocks noGrp="1" noChangeArrowheads="1"/>
          </p:cNvSpPr>
          <p:nvPr>
            <p:ph type="body" idx="1"/>
          </p:nvPr>
        </p:nvSpPr>
        <p:spPr>
          <a:noFill/>
          <a:ln/>
        </p:spPr>
        <p:txBody>
          <a:bodyPr/>
          <a:lstStyle/>
          <a:p>
            <a:endParaRPr lang="en-US">
              <a:ea typeface="ＭＳ Ｐゴシック"/>
              <a:cs typeface="ＭＳ Ｐゴシック"/>
            </a:endParaRPr>
          </a:p>
        </p:txBody>
      </p:sp>
    </p:spTree>
    <p:extLst>
      <p:ext uri="{BB962C8B-B14F-4D97-AF65-F5344CB8AC3E}">
        <p14:creationId xmlns:p14="http://schemas.microsoft.com/office/powerpoint/2010/main" val="351106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915988" y="222250"/>
            <a:ext cx="4956175" cy="3717925"/>
          </a:xfrm>
          <a:ln/>
        </p:spPr>
      </p:sp>
      <p:sp>
        <p:nvSpPr>
          <p:cNvPr id="78850" name="Notes Placeholder 2"/>
          <p:cNvSpPr>
            <a:spLocks noGrp="1"/>
          </p:cNvSpPr>
          <p:nvPr>
            <p:ph type="body" idx="1"/>
          </p:nvPr>
        </p:nvSpPr>
        <p:spPr>
          <a:noFill/>
          <a:ln/>
        </p:spPr>
        <p:txBody>
          <a:bodyPr/>
          <a:lstStyle/>
          <a:p>
            <a:endParaRPr lang="en-GB" dirty="0">
              <a:ea typeface="ＭＳ Ｐゴシック"/>
              <a:cs typeface="ＭＳ Ｐゴシック"/>
            </a:endParaRPr>
          </a:p>
        </p:txBody>
      </p:sp>
      <p:sp>
        <p:nvSpPr>
          <p:cNvPr id="78851" name="Slide Number Placeholder 3"/>
          <p:cNvSpPr>
            <a:spLocks noGrp="1"/>
          </p:cNvSpPr>
          <p:nvPr>
            <p:ph type="sldNum" sz="quarter" idx="5"/>
          </p:nvPr>
        </p:nvSpPr>
        <p:spPr>
          <a:noFill/>
        </p:spPr>
        <p:txBody>
          <a:bodyPr/>
          <a:lstStyle/>
          <a:p>
            <a:fld id="{F709542E-DEB5-441D-AECC-A239944C0492}" type="slidenum">
              <a:rPr lang="en-US" altLang="en-US" smtClean="0">
                <a:latin typeface="Arial" charset="0"/>
                <a:ea typeface="ＭＳ Ｐゴシック"/>
                <a:cs typeface="ＭＳ Ｐゴシック"/>
              </a:rPr>
              <a:pPr/>
              <a:t>29</a:t>
            </a:fld>
            <a:endParaRPr lang="en-US" altLang="en-US">
              <a:latin typeface="Arial" charset="0"/>
              <a:ea typeface="ＭＳ Ｐゴシック"/>
              <a:cs typeface="ＭＳ Ｐゴシック"/>
            </a:endParaRPr>
          </a:p>
        </p:txBody>
      </p:sp>
    </p:spTree>
    <p:extLst>
      <p:ext uri="{BB962C8B-B14F-4D97-AF65-F5344CB8AC3E}">
        <p14:creationId xmlns:p14="http://schemas.microsoft.com/office/powerpoint/2010/main" val="70198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xfrm>
            <a:off x="90488" y="222250"/>
            <a:ext cx="6607175" cy="3717925"/>
          </a:xfrm>
          <a:ln/>
        </p:spPr>
      </p:sp>
      <p:sp>
        <p:nvSpPr>
          <p:cNvPr id="87042" name="Notes Placeholder 2"/>
          <p:cNvSpPr>
            <a:spLocks noGrp="1"/>
          </p:cNvSpPr>
          <p:nvPr>
            <p:ph type="body" idx="1"/>
          </p:nvPr>
        </p:nvSpPr>
        <p:spPr>
          <a:noFill/>
          <a:ln/>
        </p:spPr>
        <p:txBody>
          <a:bodyPr/>
          <a:lstStyle/>
          <a:p>
            <a:r>
              <a:rPr lang="en-GB">
                <a:ea typeface="ＭＳ Ｐゴシック"/>
                <a:cs typeface="ＭＳ Ｐゴシック"/>
              </a:rPr>
              <a:t>Perhaps follow up at audiology department for contralateral hearing aid.</a:t>
            </a:r>
          </a:p>
        </p:txBody>
      </p:sp>
      <p:sp>
        <p:nvSpPr>
          <p:cNvPr id="87043" name="Slide Number Placeholder 3"/>
          <p:cNvSpPr>
            <a:spLocks noGrp="1"/>
          </p:cNvSpPr>
          <p:nvPr>
            <p:ph type="sldNum" sz="quarter" idx="5"/>
          </p:nvPr>
        </p:nvSpPr>
        <p:spPr>
          <a:noFill/>
        </p:spPr>
        <p:txBody>
          <a:bodyPr/>
          <a:lstStyle/>
          <a:p>
            <a:fld id="{5501311B-1A10-4595-A616-32AA0D8E4B68}" type="slidenum">
              <a:rPr lang="en-US" altLang="en-US" smtClean="0">
                <a:latin typeface="Arial" charset="0"/>
                <a:ea typeface="ＭＳ Ｐゴシック"/>
                <a:cs typeface="ＭＳ Ｐゴシック"/>
              </a:rPr>
              <a:pPr/>
              <a:t>30</a:t>
            </a:fld>
            <a:endParaRPr lang="en-US" altLang="en-US">
              <a:latin typeface="Arial" charset="0"/>
              <a:ea typeface="ＭＳ Ｐゴシック"/>
              <a:cs typeface="ＭＳ Ｐゴシック"/>
            </a:endParaRPr>
          </a:p>
        </p:txBody>
      </p:sp>
    </p:spTree>
    <p:extLst>
      <p:ext uri="{BB962C8B-B14F-4D97-AF65-F5344CB8AC3E}">
        <p14:creationId xmlns:p14="http://schemas.microsoft.com/office/powerpoint/2010/main" val="187987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915988" y="222250"/>
            <a:ext cx="4956175" cy="3717925"/>
          </a:xfrm>
          <a:ln/>
        </p:spPr>
      </p:sp>
      <p:sp>
        <p:nvSpPr>
          <p:cNvPr id="74754" name="Rectangle 3"/>
          <p:cNvSpPr>
            <a:spLocks noGrp="1" noChangeArrowheads="1"/>
          </p:cNvSpPr>
          <p:nvPr>
            <p:ph type="body" idx="1"/>
          </p:nvPr>
        </p:nvSpPr>
        <p:spPr>
          <a:noFill/>
          <a:ln/>
        </p:spPr>
        <p:txBody>
          <a:bodyPr/>
          <a:lstStyle/>
          <a:p>
            <a:endParaRPr lang="en-US">
              <a:ea typeface="ＭＳ Ｐゴシック"/>
              <a:cs typeface="ＭＳ Ｐゴシック"/>
            </a:endParaRPr>
          </a:p>
        </p:txBody>
      </p:sp>
    </p:spTree>
    <p:extLst>
      <p:ext uri="{BB962C8B-B14F-4D97-AF65-F5344CB8AC3E}">
        <p14:creationId xmlns:p14="http://schemas.microsoft.com/office/powerpoint/2010/main" val="92302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pPr lvl="1" eaLnBrk="1" hangingPunct="1">
              <a:buClr>
                <a:srgbClr val="C7C2BA"/>
              </a:buClr>
            </a:pPr>
            <a:r>
              <a:rPr lang="en-AU" altLang="en-US" sz="1600" dirty="0">
                <a:solidFill>
                  <a:srgbClr val="000000"/>
                </a:solidFill>
              </a:rPr>
              <a:t>Speech and language delays in childhood</a:t>
            </a:r>
          </a:p>
          <a:p>
            <a:pPr lvl="1" eaLnBrk="1" hangingPunct="1">
              <a:buClr>
                <a:srgbClr val="C7C2BA"/>
              </a:buClr>
            </a:pPr>
            <a:r>
              <a:rPr lang="en-AU" altLang="en-US" sz="1600" dirty="0">
                <a:solidFill>
                  <a:srgbClr val="000000"/>
                </a:solidFill>
              </a:rPr>
              <a:t>Poor academic performance</a:t>
            </a:r>
          </a:p>
          <a:p>
            <a:pPr lvl="1" eaLnBrk="1" hangingPunct="1">
              <a:buClr>
                <a:srgbClr val="C7C2BA"/>
              </a:buClr>
            </a:pPr>
            <a:r>
              <a:rPr lang="en-AU" altLang="en-US" sz="1600" dirty="0">
                <a:solidFill>
                  <a:srgbClr val="000000"/>
                </a:solidFill>
              </a:rPr>
              <a:t>Decreased non-verbal intelligence</a:t>
            </a:r>
          </a:p>
          <a:p>
            <a:pPr lvl="1" eaLnBrk="1" hangingPunct="1">
              <a:buClr>
                <a:srgbClr val="C7C2BA"/>
              </a:buClr>
            </a:pPr>
            <a:r>
              <a:rPr lang="en-AU" altLang="en-US" sz="1600" dirty="0">
                <a:solidFill>
                  <a:srgbClr val="000000"/>
                </a:solidFill>
              </a:rPr>
              <a:t>Increased unemployment and poorer income</a:t>
            </a:r>
          </a:p>
          <a:p>
            <a:pPr lvl="1" eaLnBrk="1" hangingPunct="1">
              <a:buClr>
                <a:srgbClr val="C7C2BA"/>
              </a:buClr>
            </a:pPr>
            <a:r>
              <a:rPr lang="en-AU" altLang="en-US" sz="1600" dirty="0">
                <a:solidFill>
                  <a:srgbClr val="000000"/>
                </a:solidFill>
              </a:rPr>
              <a:t>Accelerated cognitive decline in older generation. </a:t>
            </a:r>
            <a:endParaRPr lang="en-GB" sz="2000" dirty="0">
              <a:solidFill>
                <a:srgbClr val="000000"/>
              </a:solidFill>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32</a:t>
            </a:fld>
            <a:endParaRPr lang="en-US" altLang="en-US"/>
          </a:p>
        </p:txBody>
      </p:sp>
    </p:spTree>
    <p:extLst>
      <p:ext uri="{BB962C8B-B14F-4D97-AF65-F5344CB8AC3E}">
        <p14:creationId xmlns:p14="http://schemas.microsoft.com/office/powerpoint/2010/main" val="50951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dirty="0">
                <a:solidFill>
                  <a:srgbClr val="000000"/>
                </a:solidFill>
              </a:rPr>
              <a:t>DALY(Disability Adjusted Life Years) analysis has been performed in a number of African countries and found to be cost-effective in middle-income countries such as Nigeria and South Africa and with improved infra-structure and reduction in device costs in Kenya, Uganda, Rwanda and Malawi </a:t>
            </a:r>
            <a:r>
              <a:rPr lang="en-AU" altLang="en-US" sz="1100" i="1" dirty="0">
                <a:solidFill>
                  <a:srgbClr val="000000"/>
                </a:solidFill>
              </a:rPr>
              <a:t>(Emmett et al 2015)</a:t>
            </a:r>
          </a:p>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33</a:t>
            </a:fld>
            <a:endParaRPr lang="en-US" altLang="en-US"/>
          </a:p>
        </p:txBody>
      </p:sp>
    </p:spTree>
    <p:extLst>
      <p:ext uri="{BB962C8B-B14F-4D97-AF65-F5344CB8AC3E}">
        <p14:creationId xmlns:p14="http://schemas.microsoft.com/office/powerpoint/2010/main" val="119479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34</a:t>
            </a:fld>
            <a:endParaRPr lang="en-US" altLang="en-US"/>
          </a:p>
        </p:txBody>
      </p:sp>
    </p:spTree>
    <p:extLst>
      <p:ext uri="{BB962C8B-B14F-4D97-AF65-F5344CB8AC3E}">
        <p14:creationId xmlns:p14="http://schemas.microsoft.com/office/powerpoint/2010/main" val="324571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35</a:t>
            </a:fld>
            <a:endParaRPr lang="en-US" altLang="en-US"/>
          </a:p>
        </p:txBody>
      </p:sp>
    </p:spTree>
    <p:extLst>
      <p:ext uri="{BB962C8B-B14F-4D97-AF65-F5344CB8AC3E}">
        <p14:creationId xmlns:p14="http://schemas.microsoft.com/office/powerpoint/2010/main" val="262658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Y"/>
          </a:p>
        </p:txBody>
      </p:sp>
      <p:sp>
        <p:nvSpPr>
          <p:cNvPr id="4" name="Slide Number Placeholder 3"/>
          <p:cNvSpPr>
            <a:spLocks noGrp="1"/>
          </p:cNvSpPr>
          <p:nvPr>
            <p:ph type="sldNum" sz="quarter" idx="10"/>
          </p:nvPr>
        </p:nvSpPr>
        <p:spPr/>
        <p:txBody>
          <a:bodyPr/>
          <a:lstStyle/>
          <a:p>
            <a:fld id="{8AC42391-12E1-482B-AFB4-D2E22DFD1CBE}"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36</a:t>
            </a:fld>
            <a:endParaRPr lang="en-US" altLang="en-US"/>
          </a:p>
        </p:txBody>
      </p:sp>
    </p:spTree>
    <p:extLst>
      <p:ext uri="{BB962C8B-B14F-4D97-AF65-F5344CB8AC3E}">
        <p14:creationId xmlns:p14="http://schemas.microsoft.com/office/powerpoint/2010/main" val="83277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dirty="0">
                <a:solidFill>
                  <a:srgbClr val="000000"/>
                </a:solidFill>
              </a:rPr>
              <a:t>Excellent speech recognition and have returned to full-time education. </a:t>
            </a:r>
          </a:p>
          <a:p>
            <a:pPr lvl="1" eaLnBrk="1" hangingPunct="1">
              <a:buClr>
                <a:srgbClr val="C7C2BA"/>
              </a:buClr>
            </a:pPr>
            <a:r>
              <a:rPr lang="en-AU" altLang="en-US" sz="1400" dirty="0">
                <a:solidFill>
                  <a:srgbClr val="000000"/>
                </a:solidFill>
              </a:rPr>
              <a:t>New audiology clinic	</a:t>
            </a:r>
          </a:p>
          <a:p>
            <a:pPr lvl="1" eaLnBrk="1" hangingPunct="1">
              <a:buClr>
                <a:srgbClr val="C7C2BA"/>
              </a:buClr>
            </a:pPr>
            <a:r>
              <a:rPr lang="en-AU" altLang="en-US" sz="1400" dirty="0">
                <a:solidFill>
                  <a:srgbClr val="000000"/>
                </a:solidFill>
              </a:rPr>
              <a:t>50 paediatric ward and ITU being built opposite ENT department </a:t>
            </a:r>
          </a:p>
          <a:p>
            <a:pPr lvl="1" eaLnBrk="1" hangingPunct="1">
              <a:buClr>
                <a:srgbClr val="C7C2BA"/>
              </a:buClr>
            </a:pPr>
            <a:r>
              <a:rPr lang="en-AU" altLang="en-US" sz="1400" dirty="0">
                <a:solidFill>
                  <a:srgbClr val="000000"/>
                </a:solidFill>
              </a:rPr>
              <a:t>Training of new staff to perform ENT surgery</a:t>
            </a:r>
          </a:p>
          <a:p>
            <a:pPr lvl="1" eaLnBrk="1" hangingPunct="1">
              <a:buClr>
                <a:srgbClr val="C7C2BA"/>
              </a:buClr>
            </a:pPr>
            <a:r>
              <a:rPr lang="en-AU" altLang="en-US" sz="1400" dirty="0">
                <a:solidFill>
                  <a:srgbClr val="000000"/>
                </a:solidFill>
              </a:rPr>
              <a:t>ENT surgery weeks planned with UK ENT surgeons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sz="12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37</a:t>
            </a:fld>
            <a:endParaRPr lang="en-US" altLang="en-US"/>
          </a:p>
        </p:txBody>
      </p:sp>
    </p:spTree>
    <p:extLst>
      <p:ext uri="{BB962C8B-B14F-4D97-AF65-F5344CB8AC3E}">
        <p14:creationId xmlns:p14="http://schemas.microsoft.com/office/powerpoint/2010/main" val="2755433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38</a:t>
            </a:fld>
            <a:endParaRPr lang="en-US" altLang="en-US"/>
          </a:p>
        </p:txBody>
      </p:sp>
    </p:spTree>
    <p:extLst>
      <p:ext uri="{BB962C8B-B14F-4D97-AF65-F5344CB8AC3E}">
        <p14:creationId xmlns:p14="http://schemas.microsoft.com/office/powerpoint/2010/main" val="414801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39</a:t>
            </a:fld>
            <a:endParaRPr lang="en-GB"/>
          </a:p>
        </p:txBody>
      </p:sp>
    </p:spTree>
    <p:extLst>
      <p:ext uri="{BB962C8B-B14F-4D97-AF65-F5344CB8AC3E}">
        <p14:creationId xmlns:p14="http://schemas.microsoft.com/office/powerpoint/2010/main" val="1419742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40</a:t>
            </a:fld>
            <a:endParaRPr lang="en-GB"/>
          </a:p>
        </p:txBody>
      </p:sp>
    </p:spTree>
    <p:extLst>
      <p:ext uri="{BB962C8B-B14F-4D97-AF65-F5344CB8AC3E}">
        <p14:creationId xmlns:p14="http://schemas.microsoft.com/office/powerpoint/2010/main" val="1856358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41</a:t>
            </a:fld>
            <a:endParaRPr lang="en-GB"/>
          </a:p>
        </p:txBody>
      </p:sp>
    </p:spTree>
    <p:extLst>
      <p:ext uri="{BB962C8B-B14F-4D97-AF65-F5344CB8AC3E}">
        <p14:creationId xmlns:p14="http://schemas.microsoft.com/office/powerpoint/2010/main" val="242083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44</a:t>
            </a:fld>
            <a:endParaRPr lang="en-GB"/>
          </a:p>
        </p:txBody>
      </p:sp>
    </p:spTree>
    <p:extLst>
      <p:ext uri="{BB962C8B-B14F-4D97-AF65-F5344CB8AC3E}">
        <p14:creationId xmlns:p14="http://schemas.microsoft.com/office/powerpoint/2010/main" val="7054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4</a:t>
            </a:fld>
            <a:endParaRPr lang="en-GB"/>
          </a:p>
        </p:txBody>
      </p:sp>
    </p:spTree>
    <p:extLst>
      <p:ext uri="{BB962C8B-B14F-4D97-AF65-F5344CB8AC3E}">
        <p14:creationId xmlns:p14="http://schemas.microsoft.com/office/powerpoint/2010/main" val="16399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or auditory</a:t>
            </a:r>
          </a:p>
          <a:p>
            <a:r>
              <a:rPr lang="en-GB" dirty="0" err="1"/>
              <a:t>Yoshinaga-Itano</a:t>
            </a:r>
            <a:r>
              <a:rPr lang="en-GB" dirty="0"/>
              <a:t> – 6 </a:t>
            </a:r>
            <a:r>
              <a:rPr lang="en-GB" dirty="0" err="1"/>
              <a:t>mos</a:t>
            </a:r>
            <a:endParaRPr lang="en-GB" dirty="0"/>
          </a:p>
          <a:p>
            <a:r>
              <a:rPr lang="en-GB" dirty="0"/>
              <a:t>J Marriage – neurological emergency</a:t>
            </a:r>
          </a:p>
        </p:txBody>
      </p:sp>
      <p:sp>
        <p:nvSpPr>
          <p:cNvPr id="4" name="Slide Number Placeholder 3"/>
          <p:cNvSpPr>
            <a:spLocks noGrp="1"/>
          </p:cNvSpPr>
          <p:nvPr>
            <p:ph type="sldNum" sz="quarter" idx="10"/>
          </p:nvPr>
        </p:nvSpPr>
        <p:spPr/>
        <p:txBody>
          <a:bodyPr/>
          <a:lstStyle/>
          <a:p>
            <a:fld id="{8AC42391-12E1-482B-AFB4-D2E22DFD1CBE}" type="slidenum">
              <a:rPr lang="en-GB" smtClean="0"/>
              <a:pPr/>
              <a:t>6</a:t>
            </a:fld>
            <a:endParaRPr lang="en-GB"/>
          </a:p>
        </p:txBody>
      </p:sp>
    </p:spTree>
    <p:extLst>
      <p:ext uri="{BB962C8B-B14F-4D97-AF65-F5344CB8AC3E}">
        <p14:creationId xmlns:p14="http://schemas.microsoft.com/office/powerpoint/2010/main" val="405471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9</a:t>
            </a:fld>
            <a:endParaRPr lang="en-GB"/>
          </a:p>
        </p:txBody>
      </p:sp>
    </p:spTree>
    <p:extLst>
      <p:ext uri="{BB962C8B-B14F-4D97-AF65-F5344CB8AC3E}">
        <p14:creationId xmlns:p14="http://schemas.microsoft.com/office/powerpoint/2010/main" val="34819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10</a:t>
            </a:fld>
            <a:endParaRPr lang="en-GB"/>
          </a:p>
        </p:txBody>
      </p:sp>
    </p:spTree>
    <p:extLst>
      <p:ext uri="{BB962C8B-B14F-4D97-AF65-F5344CB8AC3E}">
        <p14:creationId xmlns:p14="http://schemas.microsoft.com/office/powerpoint/2010/main" val="220357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Y" dirty="0"/>
          </a:p>
        </p:txBody>
      </p:sp>
      <p:sp>
        <p:nvSpPr>
          <p:cNvPr id="4" name="Slide Number Placeholder 3"/>
          <p:cNvSpPr>
            <a:spLocks noGrp="1"/>
          </p:cNvSpPr>
          <p:nvPr>
            <p:ph type="sldNum" sz="quarter" idx="10"/>
          </p:nvPr>
        </p:nvSpPr>
        <p:spPr/>
        <p:txBody>
          <a:bodyPr/>
          <a:lstStyle/>
          <a:p>
            <a:fld id="{8AC42391-12E1-482B-AFB4-D2E22DFD1CBE}"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222250"/>
            <a:ext cx="6607175" cy="3717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313D7-1BE0-41EC-BBE3-FE89CFEBF8B3}" type="slidenum">
              <a:rPr lang="en-US" altLang="en-US" smtClean="0"/>
              <a:pPr>
                <a:defRPr/>
              </a:pPr>
              <a:t>23</a:t>
            </a:fld>
            <a:endParaRPr lang="en-US" altLang="en-US"/>
          </a:p>
        </p:txBody>
      </p:sp>
    </p:spTree>
    <p:extLst>
      <p:ext uri="{BB962C8B-B14F-4D97-AF65-F5344CB8AC3E}">
        <p14:creationId xmlns:p14="http://schemas.microsoft.com/office/powerpoint/2010/main" val="86950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915988" y="222250"/>
            <a:ext cx="4956175" cy="3717925"/>
          </a:xfrm>
          <a:ln/>
        </p:spPr>
      </p:sp>
      <p:sp>
        <p:nvSpPr>
          <p:cNvPr id="27650" name="Notes Placeholder 2"/>
          <p:cNvSpPr>
            <a:spLocks noGrp="1"/>
          </p:cNvSpPr>
          <p:nvPr>
            <p:ph type="body" idx="1"/>
          </p:nvPr>
        </p:nvSpPr>
        <p:spPr>
          <a:noFill/>
          <a:ln/>
        </p:spPr>
        <p:txBody>
          <a:bodyPr/>
          <a:lstStyle/>
          <a:p>
            <a:endParaRPr lang="en-GB" sz="1100" dirty="0">
              <a:ea typeface="ＭＳ Ｐゴシック"/>
              <a:cs typeface="ＭＳ Ｐゴシック"/>
            </a:endParaRPr>
          </a:p>
        </p:txBody>
      </p:sp>
      <p:sp>
        <p:nvSpPr>
          <p:cNvPr id="27651" name="Slide Number Placeholder 3"/>
          <p:cNvSpPr>
            <a:spLocks noGrp="1"/>
          </p:cNvSpPr>
          <p:nvPr>
            <p:ph type="sldNum" sz="quarter" idx="5"/>
          </p:nvPr>
        </p:nvSpPr>
        <p:spPr>
          <a:noFill/>
        </p:spPr>
        <p:txBody>
          <a:bodyPr/>
          <a:lstStyle/>
          <a:p>
            <a:fld id="{64520BC5-BBDB-4A60-BE0C-4D1F9B47387F}" type="slidenum">
              <a:rPr lang="en-US" altLang="en-US" smtClean="0">
                <a:latin typeface="Arial" charset="0"/>
                <a:ea typeface="ＭＳ Ｐゴシック"/>
                <a:cs typeface="ＭＳ Ｐゴシック"/>
              </a:rPr>
              <a:pPr/>
              <a:t>24</a:t>
            </a:fld>
            <a:endParaRPr lang="en-US" altLang="en-US">
              <a:latin typeface="Arial" charset="0"/>
              <a:ea typeface="ＭＳ Ｐゴシック"/>
              <a:cs typeface="ＭＳ Ｐゴシック"/>
            </a:endParaRPr>
          </a:p>
        </p:txBody>
      </p:sp>
    </p:spTree>
    <p:extLst>
      <p:ext uri="{BB962C8B-B14F-4D97-AF65-F5344CB8AC3E}">
        <p14:creationId xmlns:p14="http://schemas.microsoft.com/office/powerpoint/2010/main" val="196774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12552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051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312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841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84264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985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83077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401784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310467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untitle Slide 2">
    <p:spTree>
      <p:nvGrpSpPr>
        <p:cNvPr id="1" name=""/>
        <p:cNvGrpSpPr/>
        <p:nvPr/>
      </p:nvGrpSpPr>
      <p:grpSpPr>
        <a:xfrm>
          <a:off x="0" y="0"/>
          <a:ext cx="0" cy="0"/>
          <a:chOff x="0" y="0"/>
          <a:chExt cx="0" cy="0"/>
        </a:xfrm>
      </p:grpSpPr>
      <p:pic>
        <p:nvPicPr>
          <p:cNvPr id="3" name="Picture 7" descr="SYS000_Product_System_Templa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8867" y="458788"/>
            <a:ext cx="1054311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rame_WG_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Frame_WG_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16734" y="0"/>
            <a:ext cx="107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Frame_WG_L.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10816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Frame_WG_B.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046788"/>
            <a:ext cx="121920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Yellow-Band.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6085" y="5168900"/>
            <a:ext cx="1028064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Lockin.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660467" y="5705476"/>
            <a:ext cx="155151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Promis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520517" y="6467476"/>
            <a:ext cx="18288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ctrTitle"/>
          </p:nvPr>
        </p:nvSpPr>
        <p:spPr>
          <a:xfrm>
            <a:off x="1080638" y="5169408"/>
            <a:ext cx="8611689" cy="1066800"/>
          </a:xfrm>
          <a:ln algn="ctr"/>
        </p:spPr>
        <p:txBody>
          <a:bodyPr anchor="ctr"/>
          <a:lstStyle>
            <a:lvl1pPr>
              <a:lnSpc>
                <a:spcPts val="2400"/>
              </a:lnSpc>
              <a:defRPr sz="2400">
                <a:solidFill>
                  <a:schemeClr val="tx1"/>
                </a:solidFill>
              </a:defRPr>
            </a:lvl1pPr>
          </a:lstStyle>
          <a:p>
            <a:r>
              <a:rPr lang="en-AU"/>
              <a:t>Click to edit Master title style</a:t>
            </a:r>
            <a:endParaRPr lang="en-AU" dirty="0"/>
          </a:p>
        </p:txBody>
      </p:sp>
    </p:spTree>
    <p:extLst>
      <p:ext uri="{BB962C8B-B14F-4D97-AF65-F5344CB8AC3E}">
        <p14:creationId xmlns:p14="http://schemas.microsoft.com/office/powerpoint/2010/main" val="35481439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7" descr="Bgrd_WG.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1"/>
          <p:cNvSpPr/>
          <p:nvPr userDrawn="1"/>
        </p:nvSpPr>
        <p:spPr>
          <a:xfrm>
            <a:off x="0" y="476250"/>
            <a:ext cx="12192000" cy="3702050"/>
          </a:xfrm>
          <a:prstGeom prst="rect">
            <a:avLst/>
          </a:prstGeom>
          <a:gradFill>
            <a:gsLst>
              <a:gs pos="0">
                <a:schemeClr val="tx2">
                  <a:lumMod val="75000"/>
                </a:schemeClr>
              </a:gs>
              <a:gs pos="80000">
                <a:schemeClr val="tx2">
                  <a:lumMod val="60000"/>
                  <a:lumOff val="40000"/>
                </a:schemeClr>
              </a:gs>
              <a:gs pos="100000">
                <a:schemeClr val="tx2"/>
              </a:gs>
            </a:gsLst>
          </a:gra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0180" name="Rectangle 4"/>
          <p:cNvSpPr>
            <a:spLocks noGrp="1" noChangeArrowheads="1"/>
          </p:cNvSpPr>
          <p:nvPr>
            <p:ph type="ctrTitle"/>
          </p:nvPr>
        </p:nvSpPr>
        <p:spPr>
          <a:xfrm>
            <a:off x="914400" y="1817730"/>
            <a:ext cx="10363200" cy="934744"/>
          </a:xfrm>
          <a:ln algn="ctr"/>
        </p:spPr>
        <p:txBody>
          <a:bodyPr/>
          <a:lstStyle>
            <a:lvl1pPr>
              <a:defRPr sz="3000">
                <a:solidFill>
                  <a:schemeClr val="bg2">
                    <a:lumMod val="50000"/>
                  </a:schemeClr>
                </a:solidFill>
              </a:defRPr>
            </a:lvl1pPr>
          </a:lstStyle>
          <a:p>
            <a:r>
              <a:rPr lang="en-AU" dirty="0"/>
              <a:t>Click to edit Master title style</a:t>
            </a:r>
          </a:p>
        </p:txBody>
      </p:sp>
    </p:spTree>
    <p:extLst>
      <p:ext uri="{BB962C8B-B14F-4D97-AF65-F5344CB8AC3E}">
        <p14:creationId xmlns:p14="http://schemas.microsoft.com/office/powerpoint/2010/main" val="239169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224272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258769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41865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81471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209210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335471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237405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C72F67-A35E-450E-BBE6-AB8D2ED18C20}" type="datetimeFigureOut">
              <a:rPr lang="en-GB" smtClean="0"/>
              <a:pPr/>
              <a:t>18/09/2016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7E2E-7951-48E8-A49C-12546DA3AA39}" type="slidenum">
              <a:rPr lang="en-GB" smtClean="0"/>
              <a:pPr/>
              <a:t>‹#›</a:t>
            </a:fld>
            <a:endParaRPr lang="en-GB"/>
          </a:p>
        </p:txBody>
      </p:sp>
    </p:spTree>
    <p:extLst>
      <p:ext uri="{BB962C8B-B14F-4D97-AF65-F5344CB8AC3E}">
        <p14:creationId xmlns:p14="http://schemas.microsoft.com/office/powerpoint/2010/main" val="19740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6C72F67-A35E-450E-BBE6-AB8D2ED18C20}" type="datetimeFigureOut">
              <a:rPr lang="en-GB" smtClean="0"/>
              <a:pPr/>
              <a:t>18/09/2016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E7A7E2E-7951-48E8-A49C-12546DA3AA39}" type="slidenum">
              <a:rPr lang="en-GB" smtClean="0"/>
              <a:pPr/>
              <a:t>‹#›</a:t>
            </a:fld>
            <a:endParaRPr lang="en-GB"/>
          </a:p>
        </p:txBody>
      </p:sp>
    </p:spTree>
    <p:extLst>
      <p:ext uri="{BB962C8B-B14F-4D97-AF65-F5344CB8AC3E}">
        <p14:creationId xmlns:p14="http://schemas.microsoft.com/office/powerpoint/2010/main" val="28500798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un.org/sustainabledevelopment/educ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ebarchive.nationalarchives.gov.uk/20150408175925/http:/hearing.screening.nhs.uk/standardsandprotocol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larear.com.b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tarkeyhearingfoundation.org/"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meshguides.org/guides/node/13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tcc_admin@palestinerc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4336" y="1467586"/>
            <a:ext cx="9144000" cy="1641490"/>
          </a:xfrm>
        </p:spPr>
        <p:txBody>
          <a:bodyPr>
            <a:normAutofit fontScale="90000"/>
          </a:bodyPr>
          <a:lstStyle/>
          <a:p>
            <a:r>
              <a:rPr lang="en-US" dirty="0">
                <a:effectLst/>
              </a:rPr>
              <a:t>The Audiology Conundrum</a:t>
            </a:r>
            <a:br>
              <a:rPr lang="en-GB" dirty="0">
                <a:effectLst/>
              </a:rPr>
            </a:br>
            <a:r>
              <a:rPr lang="en-US" sz="4900" b="1" dirty="0">
                <a:effectLst/>
              </a:rPr>
              <a:t>Audiological Pathways </a:t>
            </a:r>
            <a:br>
              <a:rPr lang="en-GB" sz="4900" dirty="0">
                <a:effectLst/>
              </a:rPr>
            </a:br>
            <a:r>
              <a:rPr lang="en-US" sz="4900" b="1" dirty="0">
                <a:effectLst/>
              </a:rPr>
              <a:t>Appropriate Technologies in Low Resource Settings </a:t>
            </a:r>
            <a:br>
              <a:rPr lang="en-GB" sz="4900" dirty="0">
                <a:effectLst/>
              </a:rPr>
            </a:br>
            <a:r>
              <a:rPr lang="en-US" sz="4900" b="1" dirty="0">
                <a:effectLst/>
              </a:rPr>
              <a:t>Impacts &amp; Sustainability</a:t>
            </a:r>
            <a:br>
              <a:rPr lang="en-GB" dirty="0">
                <a:effectLst/>
              </a:rPr>
            </a:br>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7830013" y="6110868"/>
            <a:ext cx="3523786" cy="369332"/>
          </a:xfrm>
          <a:prstGeom prst="rect">
            <a:avLst/>
          </a:prstGeom>
          <a:noFill/>
        </p:spPr>
        <p:txBody>
          <a:bodyPr wrap="square" rtlCol="0">
            <a:spAutoFit/>
          </a:bodyPr>
          <a:lstStyle/>
          <a:p>
            <a:r>
              <a:rPr lang="en-GB" dirty="0"/>
              <a:t>Joy.Rosenberg@oxfordaud.co.uk</a:t>
            </a:r>
          </a:p>
        </p:txBody>
      </p:sp>
    </p:spTree>
    <p:extLst>
      <p:ext uri="{BB962C8B-B14F-4D97-AF65-F5344CB8AC3E}">
        <p14:creationId xmlns:p14="http://schemas.microsoft.com/office/powerpoint/2010/main" val="156444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Rehabilitation in developing regions </a:t>
            </a:r>
          </a:p>
        </p:txBody>
      </p:sp>
      <p:sp>
        <p:nvSpPr>
          <p:cNvPr id="3" name="Content Placeholder 2"/>
          <p:cNvSpPr>
            <a:spLocks noGrp="1"/>
          </p:cNvSpPr>
          <p:nvPr>
            <p:ph idx="1"/>
          </p:nvPr>
        </p:nvSpPr>
        <p:spPr/>
        <p:txBody>
          <a:bodyPr>
            <a:noAutofit/>
          </a:bodyPr>
          <a:lstStyle/>
          <a:p>
            <a:r>
              <a:rPr lang="en-GB" sz="3200" dirty="0"/>
              <a:t>Instrument fitting (if desired)</a:t>
            </a:r>
          </a:p>
          <a:p>
            <a:pPr lvl="1"/>
            <a:r>
              <a:rPr lang="en-GB" sz="3200" dirty="0"/>
              <a:t>Adequate fitting?</a:t>
            </a:r>
          </a:p>
          <a:p>
            <a:pPr lvl="1"/>
            <a:r>
              <a:rPr lang="en-GB" sz="3200" dirty="0"/>
              <a:t>Surgical (e.g. CI)</a:t>
            </a:r>
          </a:p>
          <a:p>
            <a:r>
              <a:rPr lang="en-GB" sz="3200" dirty="0"/>
              <a:t>Counselling</a:t>
            </a:r>
          </a:p>
          <a:p>
            <a:r>
              <a:rPr lang="en-GB" sz="3200" dirty="0"/>
              <a:t>Communication interventions</a:t>
            </a:r>
          </a:p>
          <a:p>
            <a:r>
              <a:rPr lang="en-GB" sz="3200" dirty="0"/>
              <a:t>Follow-up – sustainability questions</a:t>
            </a:r>
          </a:p>
          <a:p>
            <a:pPr lvl="1"/>
            <a:r>
              <a:rPr lang="en-GB" sz="3200" dirty="0"/>
              <a:t>Maintenance (batteries, </a:t>
            </a:r>
            <a:r>
              <a:rPr lang="en-GB" sz="3200" dirty="0" err="1"/>
              <a:t>earmoulds</a:t>
            </a:r>
            <a:r>
              <a:rPr lang="en-GB" sz="3200" dirty="0"/>
              <a:t>, repairs)</a:t>
            </a:r>
          </a:p>
          <a:p>
            <a:pPr lvl="1"/>
            <a:r>
              <a:rPr lang="en-GB" sz="3200" dirty="0"/>
              <a:t>Managing fit</a:t>
            </a:r>
          </a:p>
          <a:p>
            <a:pPr lvl="1"/>
            <a:r>
              <a:rPr lang="en-GB" sz="3200" dirty="0"/>
              <a:t>Managing individual development</a:t>
            </a:r>
          </a:p>
        </p:txBody>
      </p:sp>
    </p:spTree>
    <p:extLst>
      <p:ext uri="{BB962C8B-B14F-4D97-AF65-F5344CB8AC3E}">
        <p14:creationId xmlns:p14="http://schemas.microsoft.com/office/powerpoint/2010/main" val="229823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Suheir</a:t>
            </a:r>
            <a:r>
              <a:rPr lang="en-GB" dirty="0"/>
              <a:t> </a:t>
            </a:r>
            <a:r>
              <a:rPr lang="en-GB" dirty="0" err="1"/>
              <a:t>Albadarneh</a:t>
            </a:r>
            <a:endParaRPr lang="en-GB" dirty="0"/>
          </a:p>
        </p:txBody>
      </p:sp>
      <p:sp>
        <p:nvSpPr>
          <p:cNvPr id="3" name="Content Placeholder 2"/>
          <p:cNvSpPr>
            <a:spLocks noGrp="1"/>
          </p:cNvSpPr>
          <p:nvPr>
            <p:ph idx="1"/>
          </p:nvPr>
        </p:nvSpPr>
        <p:spPr/>
        <p:txBody>
          <a:bodyPr/>
          <a:lstStyle/>
          <a:p>
            <a:r>
              <a:rPr lang="en-GB" dirty="0"/>
              <a:t>Introduction</a:t>
            </a:r>
          </a:p>
          <a:p>
            <a:pPr>
              <a:buFontTx/>
              <a:buChar char="-"/>
            </a:pPr>
            <a:r>
              <a:rPr lang="en-GB" dirty="0"/>
              <a:t>A teacher for deaf (1996-2000)</a:t>
            </a:r>
          </a:p>
          <a:p>
            <a:pPr>
              <a:buFontTx/>
              <a:buChar char="-"/>
            </a:pPr>
            <a:r>
              <a:rPr lang="en-GB" dirty="0"/>
              <a:t>Head of the Total Communication Center(2001-2009)</a:t>
            </a:r>
          </a:p>
          <a:p>
            <a:pPr>
              <a:buNone/>
            </a:pPr>
            <a:r>
              <a:rPr lang="en-GB" dirty="0"/>
              <a:t>- Head of the Rehabilitation and Ability Development </a:t>
            </a:r>
            <a:r>
              <a:rPr lang="en-GB" dirty="0" err="1"/>
              <a:t>dept</a:t>
            </a:r>
            <a:r>
              <a:rPr lang="en-GB" dirty="0"/>
              <a:t> at PRCS(2010-now)</a:t>
            </a:r>
          </a:p>
        </p:txBody>
      </p:sp>
    </p:spTree>
    <p:extLst>
      <p:ext uri="{BB962C8B-B14F-4D97-AF65-F5344CB8AC3E}">
        <p14:creationId xmlns:p14="http://schemas.microsoft.com/office/powerpoint/2010/main" val="160561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HL in Palestine</a:t>
            </a:r>
            <a:br>
              <a:rPr lang="en-US" dirty="0"/>
            </a:br>
            <a:br>
              <a:rPr lang="en-US" dirty="0"/>
            </a:br>
            <a:endParaRPr lang="ar-SY" dirty="0"/>
          </a:p>
        </p:txBody>
      </p:sp>
      <p:sp>
        <p:nvSpPr>
          <p:cNvPr id="3" name="Content Placeholder 2"/>
          <p:cNvSpPr>
            <a:spLocks noGrp="1"/>
          </p:cNvSpPr>
          <p:nvPr>
            <p:ph idx="1"/>
          </p:nvPr>
        </p:nvSpPr>
        <p:spPr>
          <a:xfrm>
            <a:off x="1120000" y="1869870"/>
            <a:ext cx="10233800" cy="4351338"/>
          </a:xfrm>
        </p:spPr>
        <p:txBody>
          <a:bodyPr/>
          <a:lstStyle/>
          <a:p>
            <a:pPr>
              <a:buNone/>
            </a:pPr>
            <a:r>
              <a:rPr lang="en-US" dirty="0"/>
              <a:t>-The percentage of disability in Palestine 2.7% -7% (PCBS 2011) </a:t>
            </a:r>
            <a:r>
              <a:rPr lang="en-US" dirty="0">
                <a:solidFill>
                  <a:srgbClr val="FF0000"/>
                </a:solidFill>
              </a:rPr>
              <a:t>depending on the definition  used( wide or narrow)</a:t>
            </a:r>
          </a:p>
          <a:p>
            <a:pPr>
              <a:buFontTx/>
              <a:buChar char="-"/>
            </a:pPr>
            <a:r>
              <a:rPr lang="en-US" dirty="0" err="1"/>
              <a:t>No.of</a:t>
            </a:r>
            <a:r>
              <a:rPr lang="en-US" dirty="0"/>
              <a:t> PWDs is 114,000-300,000</a:t>
            </a:r>
          </a:p>
          <a:p>
            <a:pPr>
              <a:buFontTx/>
              <a:buChar char="-"/>
            </a:pPr>
            <a:r>
              <a:rPr lang="en-US" dirty="0"/>
              <a:t>The percentage of hearing disability is 14.2 % amongst other disabilities</a:t>
            </a:r>
          </a:p>
          <a:p>
            <a:pPr>
              <a:buFontTx/>
              <a:buChar char="-"/>
            </a:pPr>
            <a:r>
              <a:rPr lang="en-US" dirty="0" err="1"/>
              <a:t>No.of</a:t>
            </a:r>
            <a:r>
              <a:rPr lang="en-US" dirty="0"/>
              <a:t> PWHL is 17,000-42,000</a:t>
            </a:r>
          </a:p>
          <a:p>
            <a:pPr>
              <a:buFontTx/>
              <a:buChar char="-"/>
            </a:pPr>
            <a:endParaRPr lang="en-US" dirty="0"/>
          </a:p>
          <a:p>
            <a:pPr>
              <a:buFontTx/>
              <a:buChar char="-"/>
            </a:pPr>
            <a:endParaRPr lang="en-US" dirty="0"/>
          </a:p>
          <a:p>
            <a:pPr>
              <a:buFontTx/>
              <a:buChar char="-"/>
            </a:pPr>
            <a:endParaRPr lang="en-US" dirty="0"/>
          </a:p>
          <a:p>
            <a:pPr>
              <a:buFontTx/>
              <a:buChar char="-"/>
            </a:pPr>
            <a:endParaRPr lang="ar-SY"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causes of hearing loss</a:t>
            </a:r>
            <a:br>
              <a:rPr lang="en-US" dirty="0"/>
            </a:br>
            <a:r>
              <a:rPr lang="en-US" dirty="0"/>
              <a:t> </a:t>
            </a:r>
            <a:r>
              <a:rPr lang="en-US" sz="2200" dirty="0">
                <a:solidFill>
                  <a:srgbClr val="FF0000"/>
                </a:solidFill>
              </a:rPr>
              <a:t>common ones in Palestine</a:t>
            </a:r>
            <a:endParaRPr lang="ar-SY" sz="2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dirty="0"/>
              <a:t>Congenital hearing loss- hearing loss at birth</a:t>
            </a:r>
          </a:p>
          <a:p>
            <a:pPr>
              <a:buFontTx/>
              <a:buChar char="-"/>
            </a:pPr>
            <a:r>
              <a:rPr lang="en-US" dirty="0"/>
              <a:t>genetic( one deaf parent, two deaf parents, hearing parents but deaf grandparents , deaf parents and deaf  grand parents)- close marriage- most common cases</a:t>
            </a:r>
          </a:p>
          <a:p>
            <a:pPr>
              <a:buNone/>
            </a:pPr>
            <a:r>
              <a:rPr lang="en-US" dirty="0"/>
              <a:t>-mother illness during pregnancy</a:t>
            </a:r>
          </a:p>
          <a:p>
            <a:pPr>
              <a:buFontTx/>
              <a:buChar char="-"/>
            </a:pPr>
            <a:r>
              <a:rPr lang="en-US" dirty="0"/>
              <a:t>Premature babies</a:t>
            </a:r>
          </a:p>
          <a:p>
            <a:r>
              <a:rPr lang="en-US" b="1" dirty="0"/>
              <a:t>Acquired hearing loss, </a:t>
            </a:r>
            <a:endParaRPr lang="en-US" b="1" dirty="0">
              <a:solidFill>
                <a:srgbClr val="FF0000"/>
              </a:solidFill>
            </a:endParaRPr>
          </a:p>
          <a:p>
            <a:pPr>
              <a:buNone/>
            </a:pPr>
            <a:r>
              <a:rPr lang="en-US" dirty="0"/>
              <a:t>-Ear infections</a:t>
            </a:r>
          </a:p>
          <a:p>
            <a:pPr>
              <a:buNone/>
            </a:pPr>
            <a:r>
              <a:rPr lang="en-US" dirty="0"/>
              <a:t>- Diseases meningitis, chicken pox,</a:t>
            </a:r>
          </a:p>
          <a:p>
            <a:pPr>
              <a:buNone/>
            </a:pPr>
            <a:r>
              <a:rPr lang="en-US" dirty="0"/>
              <a:t>-head injury</a:t>
            </a:r>
          </a:p>
          <a:p>
            <a:pPr>
              <a:buFontTx/>
              <a:buChar cha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detection in Palestine</a:t>
            </a:r>
            <a:endParaRPr lang="ar-SY" dirty="0"/>
          </a:p>
        </p:txBody>
      </p:sp>
      <p:sp>
        <p:nvSpPr>
          <p:cNvPr id="3" name="Content Placeholder 2"/>
          <p:cNvSpPr>
            <a:spLocks noGrp="1"/>
          </p:cNvSpPr>
          <p:nvPr>
            <p:ph idx="1"/>
          </p:nvPr>
        </p:nvSpPr>
        <p:spPr/>
        <p:txBody>
          <a:bodyPr>
            <a:normAutofit fontScale="92500" lnSpcReduction="10000"/>
          </a:bodyPr>
          <a:lstStyle/>
          <a:p>
            <a:r>
              <a:rPr lang="en-US" b="1" dirty="0">
                <a:solidFill>
                  <a:srgbClr val="FF0000"/>
                </a:solidFill>
              </a:rPr>
              <a:t>No national data that shows the age of detection for HL among children, but experience in the field points to:</a:t>
            </a:r>
            <a:endParaRPr lang="en-US" b="1" dirty="0"/>
          </a:p>
          <a:p>
            <a:pPr>
              <a:buFontTx/>
              <a:buChar char="-"/>
            </a:pPr>
            <a:r>
              <a:rPr lang="en-US" dirty="0"/>
              <a:t>Limited No. of children with HL are identified by age 2</a:t>
            </a:r>
          </a:p>
          <a:p>
            <a:pPr>
              <a:buFontTx/>
              <a:buChar char="-"/>
            </a:pPr>
            <a:r>
              <a:rPr lang="en-US" dirty="0"/>
              <a:t>Most of the children who are identified early are children with risk factors( mainly children in families with history of hearing loss)</a:t>
            </a:r>
          </a:p>
          <a:p>
            <a:pPr>
              <a:buFontTx/>
              <a:buChar char="-"/>
            </a:pPr>
            <a:r>
              <a:rPr lang="en-US" dirty="0"/>
              <a:t>Most of the children with HL are not identified before the age of preschool  or  a later stage</a:t>
            </a:r>
          </a:p>
          <a:p>
            <a:r>
              <a:rPr lang="en-US" dirty="0">
                <a:solidFill>
                  <a:srgbClr val="FF0000"/>
                </a:solidFill>
              </a:rPr>
              <a:t>Screening and full hearing evaluation</a:t>
            </a:r>
          </a:p>
          <a:p>
            <a:pPr>
              <a:buNone/>
            </a:pPr>
            <a:r>
              <a:rPr lang="en-US" dirty="0"/>
              <a:t>ABR , OAE , Tympanometry , play audiometer and Conventional Screening Audiometer are used</a:t>
            </a:r>
          </a:p>
          <a:p>
            <a:pPr>
              <a:buNone/>
            </a:pPr>
            <a:r>
              <a:rPr lang="en-US" dirty="0"/>
              <a:t>-</a:t>
            </a:r>
            <a:endParaRPr lang="en-US" b="1" dirty="0"/>
          </a:p>
          <a:p>
            <a:pPr>
              <a:buNone/>
            </a:pPr>
            <a:endParaRPr lang="ar-SY"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early detection</a:t>
            </a:r>
            <a:endParaRPr lang="ar-SY" dirty="0"/>
          </a:p>
        </p:txBody>
      </p:sp>
      <p:sp>
        <p:nvSpPr>
          <p:cNvPr id="3" name="Content Placeholder 2"/>
          <p:cNvSpPr>
            <a:spLocks noGrp="1"/>
          </p:cNvSpPr>
          <p:nvPr>
            <p:ph idx="1"/>
          </p:nvPr>
        </p:nvSpPr>
        <p:spPr/>
        <p:txBody>
          <a:bodyPr>
            <a:normAutofit fontScale="92500" lnSpcReduction="20000"/>
          </a:bodyPr>
          <a:lstStyle/>
          <a:p>
            <a:r>
              <a:rPr lang="en-US" i="1" dirty="0">
                <a:solidFill>
                  <a:srgbClr val="FF0000"/>
                </a:solidFill>
              </a:rPr>
              <a:t>The health system doesn’t guarantee that all new born babies are screened before leaving the birth hospital or at the first month of age-NOT Apriority </a:t>
            </a:r>
          </a:p>
          <a:p>
            <a:endParaRPr lang="en-US" dirty="0"/>
          </a:p>
          <a:p>
            <a:r>
              <a:rPr lang="en-US" dirty="0"/>
              <a:t>The absence of a national system for the early detection of hearing disabilities</a:t>
            </a:r>
          </a:p>
          <a:p>
            <a:r>
              <a:rPr lang="en-US" dirty="0"/>
              <a:t>Lack of resources: Financial , Human recourses</a:t>
            </a:r>
          </a:p>
          <a:p>
            <a:r>
              <a:rPr lang="en-US" dirty="0"/>
              <a:t>Lack of awareness</a:t>
            </a:r>
          </a:p>
          <a:p>
            <a:pPr>
              <a:buNone/>
            </a:pPr>
            <a:r>
              <a:rPr lang="en-US" dirty="0"/>
              <a:t>-families and care givers</a:t>
            </a:r>
          </a:p>
          <a:p>
            <a:pPr>
              <a:buFontTx/>
              <a:buChar char="-"/>
            </a:pPr>
            <a:r>
              <a:rPr lang="en-US" dirty="0"/>
              <a:t>Decision makers</a:t>
            </a:r>
          </a:p>
          <a:p>
            <a:pPr>
              <a:buFontTx/>
              <a:buChar char="-"/>
            </a:pPr>
            <a:r>
              <a:rPr lang="en-US" dirty="0"/>
              <a:t>Health and CBR workers</a:t>
            </a:r>
          </a:p>
          <a:p>
            <a:endParaRPr lang="en-US" dirty="0"/>
          </a:p>
          <a:p>
            <a:endParaRPr lang="en-US" dirty="0"/>
          </a:p>
          <a:p>
            <a:endParaRPr lang="ar-SY"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 of late detection</a:t>
            </a:r>
          </a:p>
        </p:txBody>
      </p:sp>
      <p:sp>
        <p:nvSpPr>
          <p:cNvPr id="3" name="Content Placeholder 2"/>
          <p:cNvSpPr>
            <a:spLocks noGrp="1"/>
          </p:cNvSpPr>
          <p:nvPr>
            <p:ph idx="1"/>
          </p:nvPr>
        </p:nvSpPr>
        <p:spPr/>
        <p:txBody>
          <a:bodyPr/>
          <a:lstStyle/>
          <a:p>
            <a:r>
              <a:rPr lang="en-US" dirty="0"/>
              <a:t>Delay  in the development of speech and oral language – limitation of the oral communication  or not at all( if the detection is delayed till age 4 or 5</a:t>
            </a:r>
          </a:p>
          <a:p>
            <a:r>
              <a:rPr lang="en-US" dirty="0"/>
              <a:t>Delay in rehabilitation </a:t>
            </a:r>
          </a:p>
          <a:p>
            <a:r>
              <a:rPr lang="en-US" dirty="0"/>
              <a:t>Negative impact on the social and emotional development</a:t>
            </a:r>
          </a:p>
          <a:p>
            <a:r>
              <a:rPr lang="en-US" dirty="0"/>
              <a:t>Limitation of the educational opportunities and choices(inclusion or special education)</a:t>
            </a:r>
          </a:p>
          <a:p>
            <a:r>
              <a:rPr lang="en-US" dirty="0"/>
              <a:t>Limitation of work opportunities and community participation </a:t>
            </a:r>
          </a:p>
          <a:p>
            <a:r>
              <a:rPr lang="en-US" dirty="0"/>
              <a:t>Financial burden on the family</a:t>
            </a: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420" y="663678"/>
            <a:ext cx="10515600" cy="825910"/>
          </a:xfrm>
        </p:spPr>
        <p:txBody>
          <a:bodyPr>
            <a:normAutofit fontScale="90000"/>
          </a:bodyPr>
          <a:lstStyle/>
          <a:p>
            <a:r>
              <a:rPr lang="en-US" dirty="0"/>
              <a:t>Interventions</a:t>
            </a:r>
          </a:p>
        </p:txBody>
      </p:sp>
      <p:sp>
        <p:nvSpPr>
          <p:cNvPr id="3" name="Content Placeholder 2"/>
          <p:cNvSpPr>
            <a:spLocks noGrp="1"/>
          </p:cNvSpPr>
          <p:nvPr>
            <p:ph idx="1"/>
          </p:nvPr>
        </p:nvSpPr>
        <p:spPr/>
        <p:txBody>
          <a:bodyPr>
            <a:normAutofit fontScale="92500"/>
          </a:bodyPr>
          <a:lstStyle/>
          <a:p>
            <a:pPr>
              <a:buNone/>
            </a:pPr>
            <a:r>
              <a:rPr lang="en-US" dirty="0">
                <a:solidFill>
                  <a:srgbClr val="FF0000"/>
                </a:solidFill>
              </a:rPr>
              <a:t>Regardless of the age of detection of the HL, the following interventions are available but not guaranteed for all identified children </a:t>
            </a:r>
          </a:p>
          <a:p>
            <a:r>
              <a:rPr lang="en-US" dirty="0"/>
              <a:t>Hearing aid fitting </a:t>
            </a:r>
          </a:p>
          <a:p>
            <a:r>
              <a:rPr lang="en-US" dirty="0"/>
              <a:t>Cochlear implants</a:t>
            </a:r>
          </a:p>
          <a:p>
            <a:r>
              <a:rPr lang="en-US" dirty="0"/>
              <a:t>Speech , auditory  and lip reading training(oral communication training )</a:t>
            </a:r>
          </a:p>
          <a:p>
            <a:r>
              <a:rPr lang="en-US" dirty="0"/>
              <a:t>Family counseling and training</a:t>
            </a:r>
          </a:p>
          <a:p>
            <a:r>
              <a:rPr lang="en-US" dirty="0"/>
              <a:t>FM systems- </a:t>
            </a:r>
          </a:p>
          <a:p>
            <a:r>
              <a:rPr lang="en-US" dirty="0"/>
              <a:t>Education(3-18 years)</a:t>
            </a:r>
          </a:p>
          <a:p>
            <a:r>
              <a:rPr lang="en-US" dirty="0"/>
              <a:t>Sign language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Interventions - challenges</a:t>
            </a:r>
            <a:br>
              <a:rPr lang="en-US" dirty="0"/>
            </a:br>
            <a:endParaRPr lang="ar-SY" dirty="0"/>
          </a:p>
        </p:txBody>
      </p:sp>
      <p:sp>
        <p:nvSpPr>
          <p:cNvPr id="3" name="Content Placeholder 2"/>
          <p:cNvSpPr>
            <a:spLocks noGrp="1"/>
          </p:cNvSpPr>
          <p:nvPr>
            <p:ph idx="1"/>
          </p:nvPr>
        </p:nvSpPr>
        <p:spPr/>
        <p:txBody>
          <a:bodyPr>
            <a:normAutofit/>
          </a:bodyPr>
          <a:lstStyle/>
          <a:p>
            <a:r>
              <a:rPr lang="en-US" sz="3200" b="1" dirty="0"/>
              <a:t>Hearing aid fitting</a:t>
            </a:r>
          </a:p>
          <a:p>
            <a:pPr>
              <a:buNone/>
            </a:pPr>
            <a:r>
              <a:rPr lang="en-US" sz="3200" dirty="0">
                <a:solidFill>
                  <a:schemeClr val="tx1"/>
                </a:solidFill>
              </a:rPr>
              <a:t>   The first thing to do is to fit the child with HL with  the hearing aids which are suitable for the level and type of HL,</a:t>
            </a:r>
            <a:r>
              <a:rPr lang="en-US" sz="3200" b="1" dirty="0">
                <a:solidFill>
                  <a:srgbClr val="FF0000"/>
                </a:solidFill>
              </a:rPr>
              <a:t>BUT</a:t>
            </a:r>
            <a:r>
              <a:rPr lang="en-US" sz="3200" dirty="0">
                <a:solidFill>
                  <a:srgbClr val="FF0000"/>
                </a:solidFill>
              </a:rPr>
              <a:t>, they are not fitted on time  for most of the children</a:t>
            </a:r>
          </a:p>
          <a:p>
            <a:pPr>
              <a:buFontTx/>
              <a:buChar char="-"/>
            </a:pPr>
            <a:r>
              <a:rPr lang="en-US" dirty="0"/>
              <a:t>Not provided by the government</a:t>
            </a:r>
          </a:p>
          <a:p>
            <a:pPr>
              <a:buFontTx/>
              <a:buChar char="-"/>
            </a:pPr>
            <a:r>
              <a:rPr lang="en-US" dirty="0"/>
              <a:t>High cost(purchasing , maintenance, batteries – most of the families couldn’t offer</a:t>
            </a:r>
          </a:p>
          <a:p>
            <a:pPr>
              <a:buFontTx/>
              <a:buChar char="-"/>
            </a:pPr>
            <a:endParaRPr lang="en-US" dirty="0"/>
          </a:p>
          <a:p>
            <a:pPr>
              <a:buFontTx/>
              <a:buChar char="-"/>
            </a:pPr>
            <a:endParaRPr lang="ar-SY"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Interventions -challenges</a:t>
            </a:r>
            <a:endParaRPr lang="ar-SY" dirty="0"/>
          </a:p>
        </p:txBody>
      </p:sp>
      <p:sp>
        <p:nvSpPr>
          <p:cNvPr id="3" name="Content Placeholder 2"/>
          <p:cNvSpPr>
            <a:spLocks noGrp="1"/>
          </p:cNvSpPr>
          <p:nvPr>
            <p:ph idx="1"/>
          </p:nvPr>
        </p:nvSpPr>
        <p:spPr/>
        <p:txBody>
          <a:bodyPr>
            <a:noAutofit/>
          </a:bodyPr>
          <a:lstStyle/>
          <a:p>
            <a:r>
              <a:rPr lang="en-US" sz="2000" b="1" dirty="0"/>
              <a:t>Cochlear implantation</a:t>
            </a:r>
          </a:p>
          <a:p>
            <a:r>
              <a:rPr lang="en-US" sz="2000" b="1" dirty="0">
                <a:solidFill>
                  <a:srgbClr val="FF0000"/>
                </a:solidFill>
              </a:rPr>
              <a:t>Limited No of cochlear implants since 1996</a:t>
            </a:r>
          </a:p>
          <a:p>
            <a:pPr>
              <a:buFontTx/>
              <a:buChar char="-"/>
            </a:pPr>
            <a:r>
              <a:rPr lang="en-US" sz="2000" dirty="0"/>
              <a:t>Most of the CIs is done by missions from outside</a:t>
            </a:r>
          </a:p>
          <a:p>
            <a:pPr>
              <a:buFontTx/>
              <a:buChar char="-"/>
            </a:pPr>
            <a:r>
              <a:rPr lang="en-US" sz="2000" dirty="0"/>
              <a:t>Some were done in the Arab countries or in Israel</a:t>
            </a:r>
          </a:p>
          <a:p>
            <a:r>
              <a:rPr lang="en-US" sz="2000" dirty="0">
                <a:solidFill>
                  <a:srgbClr val="FF0000"/>
                </a:solidFill>
              </a:rPr>
              <a:t>Problems or challenges</a:t>
            </a:r>
          </a:p>
          <a:p>
            <a:pPr>
              <a:buFontTx/>
              <a:buChar char="-"/>
            </a:pPr>
            <a:r>
              <a:rPr lang="en-US" sz="2000" dirty="0"/>
              <a:t>CI is a high cost technology and the MOH doesn’t provide or cover the cost</a:t>
            </a:r>
          </a:p>
          <a:p>
            <a:pPr>
              <a:buFontTx/>
              <a:buChar char="-"/>
            </a:pPr>
            <a:r>
              <a:rPr lang="en-US" sz="2000" dirty="0"/>
              <a:t>No team to follow the process of CI in all phases  </a:t>
            </a:r>
            <a:r>
              <a:rPr lang="en-US" sz="2000" dirty="0" err="1"/>
              <a:t>i</a:t>
            </a:r>
            <a:endParaRPr lang="en-US" sz="2000" dirty="0"/>
          </a:p>
          <a:p>
            <a:pPr>
              <a:buNone/>
            </a:pPr>
            <a:r>
              <a:rPr lang="en-US" sz="2000" dirty="0"/>
              <a:t> - There is lack of centers and specialists who will follow the</a:t>
            </a:r>
            <a:r>
              <a:rPr lang="en-US" sz="2000" b="1" dirty="0"/>
              <a:t> post cochlear child </a:t>
            </a:r>
            <a:endParaRPr lang="en-US" sz="2000" dirty="0"/>
          </a:p>
          <a:p>
            <a:pPr>
              <a:buNone/>
            </a:pPr>
            <a:r>
              <a:rPr lang="en-US" sz="2000" b="1" dirty="0"/>
              <a:t>- Lack of awareness of the families and the care givers of their</a:t>
            </a:r>
            <a:r>
              <a:rPr lang="en-US" sz="2000" dirty="0"/>
              <a:t>  about the whole process</a:t>
            </a:r>
          </a:p>
          <a:p>
            <a:pPr>
              <a:buNone/>
            </a:pPr>
            <a:r>
              <a:rPr lang="en-US" sz="2000" dirty="0"/>
              <a:t>-Mapping is not available for the implants done outside- the family and child have to travel</a:t>
            </a:r>
          </a:p>
          <a:p>
            <a:pPr>
              <a:buFontTx/>
              <a:buChar char="-"/>
            </a:pPr>
            <a:r>
              <a:rPr lang="en-US" sz="2000" dirty="0"/>
              <a:t>Spare units+ maintenance are not available</a:t>
            </a:r>
          </a:p>
          <a:p>
            <a:pPr>
              <a:buFontTx/>
              <a:buChar char="-"/>
            </a:pPr>
            <a:r>
              <a:rPr lang="en-US" sz="2000" dirty="0"/>
              <a:t> </a:t>
            </a:r>
            <a:endParaRPr lang="ar-SY"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a:xfrm>
            <a:off x="979100" y="1401879"/>
            <a:ext cx="10233800" cy="4351338"/>
          </a:xfrm>
        </p:spPr>
        <p:txBody>
          <a:bodyPr>
            <a:noAutofit/>
          </a:bodyPr>
          <a:lstStyle/>
          <a:p>
            <a:r>
              <a:rPr lang="en-GB" sz="3200" dirty="0"/>
              <a:t>Convey our experiences related to deafness and development</a:t>
            </a:r>
          </a:p>
          <a:p>
            <a:pPr lvl="1">
              <a:buFont typeface="Courier New" panose="02070309020205020404" pitchFamily="49" charset="0"/>
              <a:buChar char="o"/>
            </a:pPr>
            <a:r>
              <a:rPr lang="en-GB" sz="2800" dirty="0"/>
              <a:t>Joy Rosenberg</a:t>
            </a:r>
          </a:p>
          <a:p>
            <a:pPr lvl="1">
              <a:buFont typeface="Courier New" panose="02070309020205020404" pitchFamily="49" charset="0"/>
              <a:buChar char="o"/>
            </a:pPr>
            <a:r>
              <a:rPr lang="en-GB" sz="2800" dirty="0"/>
              <a:t>Kelvin Hawker </a:t>
            </a:r>
          </a:p>
          <a:p>
            <a:pPr lvl="1">
              <a:buFont typeface="Courier New" panose="02070309020205020404" pitchFamily="49" charset="0"/>
              <a:buChar char="o"/>
            </a:pPr>
            <a:r>
              <a:rPr lang="en-GB" sz="2800" dirty="0" err="1"/>
              <a:t>Suheir</a:t>
            </a:r>
            <a:r>
              <a:rPr lang="en-GB" sz="2800" dirty="0"/>
              <a:t> </a:t>
            </a:r>
            <a:r>
              <a:rPr lang="en-GB" sz="2800" dirty="0" err="1"/>
              <a:t>Albadarneh</a:t>
            </a:r>
            <a:r>
              <a:rPr lang="en-GB" sz="2800" dirty="0"/>
              <a:t> </a:t>
            </a:r>
          </a:p>
          <a:p>
            <a:r>
              <a:rPr lang="en-GB" sz="3600" dirty="0"/>
              <a:t>Work together in small groups to investigate issues</a:t>
            </a:r>
          </a:p>
          <a:p>
            <a:pPr lvl="1">
              <a:buFont typeface="Courier New" panose="02070309020205020404" pitchFamily="49" charset="0"/>
              <a:buChar char="o"/>
            </a:pPr>
            <a:r>
              <a:rPr lang="en-US" sz="2800" dirty="0"/>
              <a:t>Audiological Pathways </a:t>
            </a:r>
            <a:endParaRPr lang="en-GB" sz="2800" dirty="0"/>
          </a:p>
          <a:p>
            <a:pPr lvl="1">
              <a:buFont typeface="Courier New" panose="02070309020205020404" pitchFamily="49" charset="0"/>
              <a:buChar char="o"/>
            </a:pPr>
            <a:r>
              <a:rPr lang="en-US" sz="2800" dirty="0"/>
              <a:t>Appropriate Technologies in Low Resource Settings </a:t>
            </a:r>
            <a:endParaRPr lang="en-GB" sz="2800" dirty="0"/>
          </a:p>
          <a:p>
            <a:pPr lvl="1">
              <a:buFont typeface="Courier New" panose="02070309020205020404" pitchFamily="49" charset="0"/>
              <a:buChar char="o"/>
            </a:pPr>
            <a:r>
              <a:rPr lang="en-US" sz="2800" dirty="0"/>
              <a:t>Impacts &amp; Sustainability</a:t>
            </a:r>
          </a:p>
          <a:p>
            <a:r>
              <a:rPr lang="en-GB" sz="3200" dirty="0"/>
              <a:t>Take back key points to larger group</a:t>
            </a:r>
          </a:p>
        </p:txBody>
      </p:sp>
    </p:spTree>
    <p:extLst>
      <p:ext uri="{BB962C8B-B14F-4D97-AF65-F5344CB8AC3E}">
        <p14:creationId xmlns:p14="http://schemas.microsoft.com/office/powerpoint/2010/main" val="297625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8991"/>
          </a:xfrm>
        </p:spPr>
        <p:txBody>
          <a:bodyPr>
            <a:normAutofit fontScale="90000"/>
          </a:bodyPr>
          <a:lstStyle/>
          <a:p>
            <a:r>
              <a:rPr lang="en-US" dirty="0"/>
              <a:t>Interventions- challenges</a:t>
            </a:r>
            <a:br>
              <a:rPr lang="en-US" dirty="0"/>
            </a:br>
            <a:endParaRPr lang="ar-SY" dirty="0"/>
          </a:p>
        </p:txBody>
      </p:sp>
      <p:sp>
        <p:nvSpPr>
          <p:cNvPr id="3" name="Content Placeholder 2"/>
          <p:cNvSpPr>
            <a:spLocks noGrp="1"/>
          </p:cNvSpPr>
          <p:nvPr>
            <p:ph idx="1"/>
          </p:nvPr>
        </p:nvSpPr>
        <p:spPr>
          <a:xfrm>
            <a:off x="1120000" y="1017640"/>
            <a:ext cx="10233800" cy="5159324"/>
          </a:xfrm>
        </p:spPr>
        <p:txBody>
          <a:bodyPr>
            <a:normAutofit fontScale="92500" lnSpcReduction="20000"/>
          </a:bodyPr>
          <a:lstStyle/>
          <a:p>
            <a:endParaRPr lang="en-US" dirty="0"/>
          </a:p>
          <a:p>
            <a:pPr>
              <a:buNone/>
            </a:pPr>
            <a:r>
              <a:rPr lang="en-US" b="1" dirty="0"/>
              <a:t>Speech , auditory  and lip reading training</a:t>
            </a:r>
          </a:p>
          <a:p>
            <a:endParaRPr lang="en-US" dirty="0"/>
          </a:p>
          <a:p>
            <a:r>
              <a:rPr lang="en-US" dirty="0"/>
              <a:t>Most of the centers  are located in the cities- limited access to persons with HL from the villages and rural areas</a:t>
            </a:r>
          </a:p>
          <a:p>
            <a:r>
              <a:rPr lang="en-US" dirty="0"/>
              <a:t>Lack of training tools codified to the Palestinian environment</a:t>
            </a:r>
          </a:p>
          <a:p>
            <a:r>
              <a:rPr lang="en-US" dirty="0"/>
              <a:t>Lack of human resources</a:t>
            </a:r>
          </a:p>
          <a:p>
            <a:r>
              <a:rPr lang="en-US" dirty="0"/>
              <a:t>Lack of training: families, rehabilitation and CBR workers</a:t>
            </a:r>
          </a:p>
          <a:p>
            <a:r>
              <a:rPr lang="en-US" dirty="0"/>
              <a:t>The cost of fees for the sessions and transportation is not covered by the Gov. and most of the families couldn’t offer-mainly families who have more than 1 child with HL</a:t>
            </a:r>
          </a:p>
          <a:p>
            <a:endParaRPr lang="en-US" dirty="0"/>
          </a:p>
          <a:p>
            <a:r>
              <a:rPr lang="en-US" dirty="0"/>
              <a:t> </a:t>
            </a:r>
          </a:p>
          <a:p>
            <a:endParaRPr lang="en-US" dirty="0"/>
          </a:p>
          <a:p>
            <a:endParaRPr lang="en-US" dirty="0"/>
          </a:p>
          <a:p>
            <a:endParaRPr lang="ar-SY"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PRCS experience -</a:t>
            </a:r>
            <a:endParaRPr lang="ar-SY" dirty="0"/>
          </a:p>
        </p:txBody>
      </p:sp>
      <p:sp>
        <p:nvSpPr>
          <p:cNvPr id="3" name="Content Placeholder 2"/>
          <p:cNvSpPr>
            <a:spLocks noGrp="1"/>
          </p:cNvSpPr>
          <p:nvPr>
            <p:ph idx="1"/>
          </p:nvPr>
        </p:nvSpPr>
        <p:spPr/>
        <p:txBody>
          <a:bodyPr>
            <a:normAutofit fontScale="70000" lnSpcReduction="20000"/>
          </a:bodyPr>
          <a:lstStyle/>
          <a:p>
            <a:r>
              <a:rPr lang="en-US" dirty="0"/>
              <a:t>PRCS provides H. AIDS for free for about 300-500 persons with HL-depends on projects </a:t>
            </a:r>
          </a:p>
          <a:p>
            <a:r>
              <a:rPr lang="en-US" dirty="0"/>
              <a:t>waiting list of 1000 PWHL – limited recourses</a:t>
            </a:r>
          </a:p>
          <a:p>
            <a:r>
              <a:rPr lang="en-US" dirty="0"/>
              <a:t>5 centers for speech and hearing </a:t>
            </a:r>
          </a:p>
          <a:p>
            <a:r>
              <a:rPr lang="en-US" dirty="0"/>
              <a:t>Early detection –OAEs ,ABR</a:t>
            </a:r>
          </a:p>
          <a:p>
            <a:r>
              <a:rPr lang="en-US" dirty="0"/>
              <a:t>Hearing tests (</a:t>
            </a:r>
            <a:r>
              <a:rPr lang="en-US" dirty="0" err="1"/>
              <a:t>audiometery</a:t>
            </a:r>
            <a:r>
              <a:rPr lang="en-US" dirty="0"/>
              <a:t> ,  </a:t>
            </a:r>
            <a:r>
              <a:rPr lang="en-US" dirty="0" err="1"/>
              <a:t>Tempanometery</a:t>
            </a:r>
            <a:endParaRPr lang="en-US" dirty="0"/>
          </a:p>
          <a:p>
            <a:r>
              <a:rPr lang="en-US" dirty="0"/>
              <a:t>Screening days in the remote and rural areas( local councils, kindergarten ,schools and other organizations)</a:t>
            </a:r>
          </a:p>
          <a:p>
            <a:r>
              <a:rPr lang="en-US" dirty="0"/>
              <a:t>Speech and language training</a:t>
            </a:r>
          </a:p>
          <a:p>
            <a:r>
              <a:rPr lang="en-US" dirty="0"/>
              <a:t>Early intervention (1 month-3 years)- 2 centers</a:t>
            </a:r>
          </a:p>
          <a:p>
            <a:r>
              <a:rPr lang="en-US" dirty="0"/>
              <a:t>Preschool age for the deaf( 3-6 years)</a:t>
            </a:r>
          </a:p>
          <a:p>
            <a:r>
              <a:rPr lang="en-US" dirty="0"/>
              <a:t>Deaf education (6-18 years)</a:t>
            </a:r>
          </a:p>
          <a:p>
            <a:r>
              <a:rPr lang="en-US" dirty="0"/>
              <a:t>Sign language training and interpreting</a:t>
            </a:r>
          </a:p>
          <a:p>
            <a:r>
              <a:rPr lang="en-US" dirty="0"/>
              <a:t>Sign language development</a:t>
            </a:r>
          </a:p>
          <a:p>
            <a:pPr>
              <a:buFontTx/>
              <a:buChar char="-"/>
            </a:pPr>
            <a:endParaRPr lang="en-US" dirty="0"/>
          </a:p>
          <a:p>
            <a:pPr>
              <a:buFontTx/>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Kelvin Hawker</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3488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4479" y="5292069"/>
            <a:ext cx="6458767" cy="1066800"/>
          </a:xfrm>
        </p:spPr>
        <p:txBody>
          <a:bodyPr>
            <a:normAutofit fontScale="90000"/>
          </a:bodyPr>
          <a:lstStyle/>
          <a:p>
            <a:r>
              <a:rPr lang="en-GB" b="0" dirty="0"/>
              <a:t>Cochlear implants in a low-resourced setting</a:t>
            </a:r>
            <a:br>
              <a:rPr lang="en-GB" b="0" dirty="0"/>
            </a:br>
            <a:br>
              <a:rPr lang="en-GB" b="0" dirty="0"/>
            </a:br>
            <a:r>
              <a:rPr lang="en-GB" sz="2000" dirty="0"/>
              <a:t>Dr Kelvin Hawker, Clinical Specialist</a:t>
            </a:r>
            <a:br>
              <a:rPr lang="en-GB" b="0" dirty="0"/>
            </a:br>
            <a:endParaRPr lang="en-GB" b="0" dirty="0"/>
          </a:p>
        </p:txBody>
      </p:sp>
    </p:spTree>
    <p:extLst>
      <p:ext uri="{BB962C8B-B14F-4D97-AF65-F5344CB8AC3E}">
        <p14:creationId xmlns:p14="http://schemas.microsoft.com/office/powerpoint/2010/main" val="20957205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dirty="0">
                <a:ea typeface="ＭＳ Ｐゴシック"/>
                <a:cs typeface="ＭＳ Ｐゴシック"/>
              </a:rPr>
              <a:t>Today’s Presentation</a:t>
            </a:r>
            <a:endParaRPr lang="en-AU" altLang="en-US" dirty="0">
              <a:ea typeface="ＭＳ Ｐゴシック"/>
              <a:cs typeface="ＭＳ Ｐゴシック"/>
            </a:endParaRPr>
          </a:p>
        </p:txBody>
      </p:sp>
      <p:sp>
        <p:nvSpPr>
          <p:cNvPr id="2" name="Content Placeholder 1"/>
          <p:cNvSpPr>
            <a:spLocks noGrp="1"/>
          </p:cNvSpPr>
          <p:nvPr>
            <p:ph idx="1"/>
          </p:nvPr>
        </p:nvSpPr>
        <p:spPr>
          <a:xfrm>
            <a:off x="3021013" y="1966914"/>
            <a:ext cx="6819900" cy="1011237"/>
          </a:xfrm>
        </p:spPr>
        <p:txBody>
          <a:bodyPr vert="horz" lIns="0" tIns="0" rIns="91440" bIns="45720" rtlCol="0" anchor="ctr">
            <a:normAutofit/>
          </a:bodyPr>
          <a:lstStyle/>
          <a:p>
            <a:pPr>
              <a:spcBef>
                <a:spcPts val="500"/>
              </a:spcBef>
              <a:buClr>
                <a:srgbClr val="9C9385"/>
              </a:buClr>
            </a:pPr>
            <a:r>
              <a:rPr lang="en-GB" dirty="0">
                <a:ea typeface="ＭＳ Ｐゴシック"/>
              </a:rPr>
              <a:t>What is a cochlear Implant?</a:t>
            </a:r>
          </a:p>
        </p:txBody>
      </p:sp>
      <p:sp>
        <p:nvSpPr>
          <p:cNvPr id="7" name="Oval 6"/>
          <p:cNvSpPr/>
          <p:nvPr/>
        </p:nvSpPr>
        <p:spPr>
          <a:xfrm>
            <a:off x="1873434" y="1967058"/>
            <a:ext cx="1011473" cy="1011473"/>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3500"/>
              </a:lnSpc>
              <a:defRPr/>
            </a:pPr>
            <a:r>
              <a:rPr lang="en-US" b="1" spc="50" dirty="0">
                <a:ln w="13500">
                  <a:solidFill>
                    <a:schemeClr val="tx1">
                      <a:lumMod val="75000"/>
                      <a:lumOff val="25000"/>
                      <a:alpha val="50000"/>
                    </a:schemeClr>
                  </a:solidFill>
                  <a:prstDash val="solid"/>
                </a:ln>
                <a:solidFill>
                  <a:schemeClr val="tx2"/>
                </a:solidFill>
                <a:effectLst>
                  <a:innerShdw blurRad="50900" dist="38500" dir="13500000">
                    <a:srgbClr val="000000">
                      <a:alpha val="37000"/>
                    </a:srgbClr>
                  </a:innerShdw>
                </a:effectLst>
              </a:rPr>
              <a:t>Part</a:t>
            </a:r>
          </a:p>
          <a:p>
            <a:pPr algn="ctr">
              <a:lnSpc>
                <a:spcPts val="3500"/>
              </a:lnSpc>
              <a:defRPr/>
            </a:pPr>
            <a:r>
              <a:rPr lang="en-US" sz="4000" b="1" spc="50" dirty="0">
                <a:ln w="13500">
                  <a:solidFill>
                    <a:schemeClr val="tx1">
                      <a:lumMod val="75000"/>
                      <a:lumOff val="25000"/>
                      <a:alpha val="50000"/>
                    </a:schemeClr>
                  </a:solidFill>
                  <a:prstDash val="solid"/>
                </a:ln>
                <a:solidFill>
                  <a:schemeClr val="tx2"/>
                </a:solidFill>
                <a:effectLst>
                  <a:innerShdw blurRad="50900" dist="38500" dir="13500000">
                    <a:srgbClr val="000000">
                      <a:alpha val="37000"/>
                    </a:srgbClr>
                  </a:innerShdw>
                </a:effectLst>
              </a:rPr>
              <a:t>1</a:t>
            </a:r>
          </a:p>
        </p:txBody>
      </p:sp>
      <p:sp>
        <p:nvSpPr>
          <p:cNvPr id="8" name="Oval 7"/>
          <p:cNvSpPr/>
          <p:nvPr/>
        </p:nvSpPr>
        <p:spPr>
          <a:xfrm>
            <a:off x="1873434" y="3266396"/>
            <a:ext cx="1011473" cy="1011473"/>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3500"/>
              </a:lnSpc>
              <a:defRPr/>
            </a:pPr>
            <a:r>
              <a:rPr lang="en-US" b="1" spc="50" dirty="0">
                <a:ln w="13500">
                  <a:solidFill>
                    <a:schemeClr val="tx1">
                      <a:lumMod val="75000"/>
                      <a:lumOff val="25000"/>
                      <a:alpha val="50000"/>
                    </a:schemeClr>
                  </a:solidFill>
                  <a:prstDash val="solid"/>
                </a:ln>
                <a:solidFill>
                  <a:schemeClr val="tx2"/>
                </a:solidFill>
                <a:effectLst>
                  <a:innerShdw blurRad="50900" dist="38500" dir="13500000">
                    <a:srgbClr val="000000">
                      <a:alpha val="37000"/>
                    </a:srgbClr>
                  </a:innerShdw>
                </a:effectLst>
              </a:rPr>
              <a:t>Part</a:t>
            </a:r>
          </a:p>
          <a:p>
            <a:pPr algn="ctr">
              <a:lnSpc>
                <a:spcPts val="3500"/>
              </a:lnSpc>
              <a:defRPr/>
            </a:pPr>
            <a:r>
              <a:rPr lang="en-US" sz="4000" b="1" spc="50" dirty="0">
                <a:ln w="13500">
                  <a:solidFill>
                    <a:schemeClr val="tx1">
                      <a:lumMod val="75000"/>
                      <a:lumOff val="25000"/>
                      <a:alpha val="50000"/>
                    </a:schemeClr>
                  </a:solidFill>
                  <a:prstDash val="solid"/>
                </a:ln>
                <a:solidFill>
                  <a:schemeClr val="tx2"/>
                </a:solidFill>
                <a:effectLst>
                  <a:innerShdw blurRad="50900" dist="38500" dir="13500000">
                    <a:srgbClr val="000000">
                      <a:alpha val="37000"/>
                    </a:srgbClr>
                  </a:innerShdw>
                </a:effectLst>
              </a:rPr>
              <a:t>2</a:t>
            </a:r>
          </a:p>
        </p:txBody>
      </p:sp>
      <p:sp>
        <p:nvSpPr>
          <p:cNvPr id="9" name="Oval 8"/>
          <p:cNvSpPr/>
          <p:nvPr/>
        </p:nvSpPr>
        <p:spPr>
          <a:xfrm>
            <a:off x="1873434" y="4565734"/>
            <a:ext cx="1011473" cy="1011473"/>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3500"/>
              </a:lnSpc>
              <a:defRPr/>
            </a:pPr>
            <a:r>
              <a:rPr lang="en-US" b="1" spc="50" dirty="0">
                <a:ln w="13500">
                  <a:solidFill>
                    <a:schemeClr val="tx1">
                      <a:lumMod val="75000"/>
                      <a:lumOff val="25000"/>
                      <a:alpha val="50000"/>
                    </a:schemeClr>
                  </a:solidFill>
                  <a:prstDash val="solid"/>
                </a:ln>
                <a:solidFill>
                  <a:schemeClr val="tx2"/>
                </a:solidFill>
                <a:effectLst>
                  <a:innerShdw blurRad="50900" dist="38500" dir="13500000">
                    <a:srgbClr val="000000">
                      <a:alpha val="37000"/>
                    </a:srgbClr>
                  </a:innerShdw>
                </a:effectLst>
              </a:rPr>
              <a:t>Part</a:t>
            </a:r>
          </a:p>
          <a:p>
            <a:pPr algn="ctr">
              <a:lnSpc>
                <a:spcPts val="3500"/>
              </a:lnSpc>
              <a:defRPr/>
            </a:pPr>
            <a:r>
              <a:rPr lang="en-US" sz="4000" b="1" spc="50" dirty="0">
                <a:ln w="13500">
                  <a:solidFill>
                    <a:schemeClr val="tx1">
                      <a:lumMod val="75000"/>
                      <a:lumOff val="25000"/>
                      <a:alpha val="50000"/>
                    </a:schemeClr>
                  </a:solidFill>
                  <a:prstDash val="solid"/>
                </a:ln>
                <a:solidFill>
                  <a:schemeClr val="tx2"/>
                </a:solidFill>
                <a:effectLst>
                  <a:innerShdw blurRad="50900" dist="38500" dir="13500000">
                    <a:srgbClr val="000000">
                      <a:alpha val="37000"/>
                    </a:srgbClr>
                  </a:innerShdw>
                </a:effectLst>
              </a:rPr>
              <a:t>3</a:t>
            </a:r>
          </a:p>
        </p:txBody>
      </p:sp>
      <p:sp>
        <p:nvSpPr>
          <p:cNvPr id="10" name="Content Placeholder 1"/>
          <p:cNvSpPr txBox="1">
            <a:spLocks/>
          </p:cNvSpPr>
          <p:nvPr/>
        </p:nvSpPr>
        <p:spPr bwMode="auto">
          <a:xfrm>
            <a:off x="3019425" y="3438526"/>
            <a:ext cx="6821488" cy="684213"/>
          </a:xfrm>
          <a:prstGeom prst="rect">
            <a:avLst/>
          </a:prstGeom>
          <a:noFill/>
          <a:ln w="9525">
            <a:noFill/>
            <a:miter lim="800000"/>
            <a:headEnd/>
            <a:tailEnd/>
          </a:ln>
        </p:spPr>
        <p:txBody>
          <a:bodyPr lIns="0" tIns="0" rIns="0" bIns="0" anchor="ctr"/>
          <a:lstStyle/>
          <a:p>
            <a:pPr marL="266700" indent="-266700" eaLnBrk="0" hangingPunct="0">
              <a:spcBef>
                <a:spcPts val="500"/>
              </a:spcBef>
              <a:buClr>
                <a:srgbClr val="9C9385"/>
              </a:buClr>
              <a:buFontTx/>
              <a:buChar char="•"/>
            </a:pPr>
            <a:r>
              <a:rPr lang="en-GB" sz="2200" dirty="0"/>
              <a:t>Who is suitable?</a:t>
            </a:r>
          </a:p>
          <a:p>
            <a:pPr marL="266700" indent="-266700" eaLnBrk="0" hangingPunct="0">
              <a:spcBef>
                <a:spcPts val="500"/>
              </a:spcBef>
              <a:buClr>
                <a:srgbClr val="9C9385"/>
              </a:buClr>
            </a:pPr>
            <a:endParaRPr lang="en-GB" sz="2200" dirty="0"/>
          </a:p>
        </p:txBody>
      </p:sp>
      <p:sp>
        <p:nvSpPr>
          <p:cNvPr id="11" name="Content Placeholder 1"/>
          <p:cNvSpPr txBox="1">
            <a:spLocks/>
          </p:cNvSpPr>
          <p:nvPr/>
        </p:nvSpPr>
        <p:spPr bwMode="auto">
          <a:xfrm>
            <a:off x="3019425" y="4603751"/>
            <a:ext cx="6821488" cy="644525"/>
          </a:xfrm>
          <a:prstGeom prst="rect">
            <a:avLst/>
          </a:prstGeom>
          <a:noFill/>
          <a:ln w="9525">
            <a:noFill/>
            <a:miter lim="800000"/>
            <a:headEnd/>
            <a:tailEnd/>
          </a:ln>
        </p:spPr>
        <p:txBody>
          <a:bodyPr lIns="0" tIns="0" rIns="0" bIns="0" anchor="ctr"/>
          <a:lstStyle/>
          <a:p>
            <a:pPr marL="266700" indent="-266700" eaLnBrk="0" hangingPunct="0">
              <a:spcBef>
                <a:spcPts val="500"/>
              </a:spcBef>
              <a:buClr>
                <a:srgbClr val="9C9385"/>
              </a:buClr>
              <a:buFontTx/>
              <a:buChar char="•"/>
            </a:pPr>
            <a:r>
              <a:rPr lang="en-GB" sz="2200" dirty="0"/>
              <a:t>Resources required to establish a CI Programme</a:t>
            </a:r>
          </a:p>
        </p:txBody>
      </p:sp>
    </p:spTree>
    <p:extLst>
      <p:ext uri="{BB962C8B-B14F-4D97-AF65-F5344CB8AC3E}">
        <p14:creationId xmlns:p14="http://schemas.microsoft.com/office/powerpoint/2010/main" val="28349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
                                        <p:tgtEl>
                                          <p:spTgt spid="8"/>
                                        </p:tgtEl>
                                      </p:cBhvr>
                                    </p:animEffect>
                                  </p:childTnLst>
                                </p:cTn>
                              </p:par>
                            </p:childTnLst>
                          </p:cTn>
                        </p:par>
                        <p:par>
                          <p:cTn id="17" fill="hold">
                            <p:stCondLst>
                              <p:cond delay="2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
                                        <p:tgtEl>
                                          <p:spTgt spid="9"/>
                                        </p:tgtEl>
                                      </p:cBhvr>
                                    </p:animEffect>
                                  </p:childTnLst>
                                </p:cTn>
                              </p:par>
                            </p:childTnLst>
                          </p:cTn>
                        </p:par>
                        <p:par>
                          <p:cTn id="26" fill="hold">
                            <p:stCondLst>
                              <p:cond delay="2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2209800" y="1817689"/>
            <a:ext cx="7772400" cy="935037"/>
          </a:xfrm>
          <a:ln/>
        </p:spPr>
        <p:txBody>
          <a:bodyPr/>
          <a:lstStyle/>
          <a:p>
            <a:r>
              <a:rPr lang="en-GB" dirty="0">
                <a:solidFill>
                  <a:srgbClr val="6A6356"/>
                </a:solidFill>
                <a:ea typeface="ＭＳ Ｐゴシック"/>
                <a:cs typeface="ＭＳ Ｐゴシック"/>
              </a:rPr>
              <a:t>What is a cochlear implant?</a:t>
            </a:r>
            <a:endParaRPr lang="en-US" dirty="0">
              <a:solidFill>
                <a:srgbClr val="6A6356"/>
              </a:solidFill>
              <a:ea typeface="ＭＳ Ｐゴシック"/>
              <a:cs typeface="ＭＳ Ｐゴシック"/>
            </a:endParaRPr>
          </a:p>
        </p:txBody>
      </p:sp>
      <p:sp>
        <p:nvSpPr>
          <p:cNvPr id="4" name="Oval 3"/>
          <p:cNvSpPr/>
          <p:nvPr/>
        </p:nvSpPr>
        <p:spPr>
          <a:xfrm>
            <a:off x="2589363" y="2903097"/>
            <a:ext cx="2607511" cy="260751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6000"/>
              </a:lnSpc>
              <a:defRPr/>
            </a:pPr>
            <a:r>
              <a:rPr lang="en-US" sz="4000" b="1" spc="50" dirty="0">
                <a:ln w="13500">
                  <a:noFill/>
                  <a:prstDash val="solid"/>
                </a:ln>
                <a:solidFill>
                  <a:schemeClr val="tx2"/>
                </a:solidFill>
                <a:effectLst>
                  <a:innerShdw blurRad="50900" dist="38500" dir="13500000">
                    <a:srgbClr val="000000">
                      <a:alpha val="37000"/>
                    </a:srgbClr>
                  </a:innerShdw>
                </a:effectLst>
              </a:rPr>
              <a:t>Part</a:t>
            </a:r>
          </a:p>
          <a:p>
            <a:pPr algn="ctr">
              <a:lnSpc>
                <a:spcPts val="12000"/>
              </a:lnSpc>
              <a:defRPr/>
            </a:pPr>
            <a:r>
              <a:rPr lang="en-US" sz="12000" b="1" spc="50" dirty="0">
                <a:ln w="13500">
                  <a:noFill/>
                  <a:prstDash val="solid"/>
                </a:ln>
                <a:solidFill>
                  <a:schemeClr val="tx2"/>
                </a:solidFill>
                <a:effectLst>
                  <a:innerShdw blurRad="50900" dist="38500" dir="13500000">
                    <a:srgbClr val="000000">
                      <a:alpha val="37000"/>
                    </a:srgbClr>
                  </a:innerShdw>
                </a:effectLst>
              </a:rPr>
              <a:t>1</a:t>
            </a:r>
          </a:p>
        </p:txBody>
      </p:sp>
    </p:spTree>
    <p:extLst>
      <p:ext uri="{BB962C8B-B14F-4D97-AF65-F5344CB8AC3E}">
        <p14:creationId xmlns:p14="http://schemas.microsoft.com/office/powerpoint/2010/main" val="811454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Hearing aids versus Cochlear Implants</a:t>
            </a:r>
          </a:p>
        </p:txBody>
      </p:sp>
      <p:sp>
        <p:nvSpPr>
          <p:cNvPr id="3" name="Content Placeholder 2"/>
          <p:cNvSpPr>
            <a:spLocks noGrp="1"/>
          </p:cNvSpPr>
          <p:nvPr>
            <p:ph idx="1"/>
          </p:nvPr>
        </p:nvSpPr>
        <p:spPr>
          <a:xfrm>
            <a:off x="2379663" y="1730375"/>
            <a:ext cx="7200900" cy="4641396"/>
          </a:xfrm>
        </p:spPr>
        <p:txBody>
          <a:bodyPr/>
          <a:lstStyle/>
          <a:p>
            <a:pPr lvl="0" eaLnBrk="1" hangingPunct="1">
              <a:buClr>
                <a:srgbClr val="C7C2BA"/>
              </a:buClr>
            </a:pPr>
            <a:r>
              <a:rPr lang="en-AU" altLang="en-US" sz="2000" dirty="0">
                <a:solidFill>
                  <a:schemeClr val="tx1"/>
                </a:solidFill>
              </a:rPr>
              <a:t>Cochlear implants provide access to sound if hearing aids cannot provide sufficient benefit.</a:t>
            </a:r>
          </a:p>
          <a:p>
            <a:pPr lvl="0" eaLnBrk="1" hangingPunct="1">
              <a:buClr>
                <a:srgbClr val="C7C2BA"/>
              </a:buClr>
            </a:pPr>
            <a:r>
              <a:rPr lang="en-AU" altLang="en-US" sz="2000" dirty="0">
                <a:solidFill>
                  <a:schemeClr val="tx1"/>
                </a:solidFill>
              </a:rPr>
              <a:t>Suitable for severe to profound hearing loss</a:t>
            </a:r>
          </a:p>
          <a:p>
            <a:pPr lvl="0" eaLnBrk="1" hangingPunct="1">
              <a:buClr>
                <a:srgbClr val="C7C2BA"/>
              </a:buClr>
            </a:pPr>
            <a:endParaRPr lang="en-AU" altLang="en-US" sz="2000" dirty="0">
              <a:solidFill>
                <a:srgbClr val="000000"/>
              </a:solidFill>
            </a:endParaRPr>
          </a:p>
        </p:txBody>
      </p:sp>
      <p:sp>
        <p:nvSpPr>
          <p:cNvPr id="5" name="TextBox 8"/>
          <p:cNvSpPr txBox="1">
            <a:spLocks noChangeArrowheads="1"/>
          </p:cNvSpPr>
          <p:nvPr/>
        </p:nvSpPr>
        <p:spPr bwMode="auto">
          <a:xfrm>
            <a:off x="2950191" y="3260259"/>
            <a:ext cx="250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1000"/>
              </a:spcBef>
              <a:buClr>
                <a:schemeClr val="hlink"/>
              </a:buClr>
              <a:buChar char="•"/>
              <a:defRPr sz="2200">
                <a:solidFill>
                  <a:schemeClr val="tx1"/>
                </a:solidFill>
                <a:latin typeface="Arial" charset="0"/>
                <a:cs typeface="Arial" charset="0"/>
              </a:defRPr>
            </a:lvl1pPr>
            <a:lvl2pPr marL="742950" indent="-285750" eaLnBrk="0" hangingPunct="0">
              <a:spcBef>
                <a:spcPct val="20000"/>
              </a:spcBef>
              <a:buClr>
                <a:schemeClr val="hlink"/>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Arial"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ClrTx/>
              <a:buFontTx/>
              <a:buNone/>
            </a:pPr>
            <a:r>
              <a:rPr lang="en-GB" altLang="en-US" sz="1800" dirty="0"/>
              <a:t>Implant</a:t>
            </a:r>
          </a:p>
        </p:txBody>
      </p:sp>
      <p:sp>
        <p:nvSpPr>
          <p:cNvPr id="6" name="TextBox 7"/>
          <p:cNvSpPr txBox="1">
            <a:spLocks noChangeArrowheads="1"/>
          </p:cNvSpPr>
          <p:nvPr/>
        </p:nvSpPr>
        <p:spPr bwMode="auto">
          <a:xfrm>
            <a:off x="7167563" y="3260260"/>
            <a:ext cx="250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1000"/>
              </a:spcBef>
              <a:buClr>
                <a:schemeClr val="hlink"/>
              </a:buClr>
              <a:buChar char="•"/>
              <a:defRPr sz="2200">
                <a:solidFill>
                  <a:schemeClr val="tx1"/>
                </a:solidFill>
                <a:latin typeface="Arial" charset="0"/>
                <a:cs typeface="Arial" charset="0"/>
              </a:defRPr>
            </a:lvl1pPr>
            <a:lvl2pPr marL="742950" indent="-285750" eaLnBrk="0" hangingPunct="0">
              <a:spcBef>
                <a:spcPct val="20000"/>
              </a:spcBef>
              <a:buClr>
                <a:schemeClr val="hlink"/>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Arial"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ClrTx/>
              <a:buFontTx/>
              <a:buNone/>
            </a:pPr>
            <a:r>
              <a:rPr lang="en-GB" altLang="en-US" sz="1800" dirty="0"/>
              <a:t>Sound Processor</a:t>
            </a:r>
          </a:p>
        </p:txBody>
      </p:sp>
    </p:spTree>
    <p:extLst>
      <p:ext uri="{BB962C8B-B14F-4D97-AF65-F5344CB8AC3E}">
        <p14:creationId xmlns:p14="http://schemas.microsoft.com/office/powerpoint/2010/main" val="99435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9"/>
          <p:cNvPicPr>
            <a:picLocks noChangeAspect="1"/>
          </p:cNvPicPr>
          <p:nvPr/>
        </p:nvPicPr>
        <p:blipFill>
          <a:blip r:embed="rId3"/>
          <a:srcRect l="12251" t="24272" r="19492" b="28780"/>
          <a:stretch>
            <a:fillRect/>
          </a:stretch>
        </p:blipFill>
        <p:spPr bwMode="auto">
          <a:xfrm>
            <a:off x="2379664" y="603250"/>
            <a:ext cx="7469187" cy="5651500"/>
          </a:xfrm>
          <a:prstGeom prst="rect">
            <a:avLst/>
          </a:prstGeom>
          <a:noFill/>
          <a:ln w="9525">
            <a:noFill/>
            <a:miter lim="800000"/>
            <a:headEnd/>
            <a:tailEnd/>
          </a:ln>
        </p:spPr>
      </p:pic>
      <p:sp>
        <p:nvSpPr>
          <p:cNvPr id="9" name="Rectangle 8"/>
          <p:cNvSpPr/>
          <p:nvPr/>
        </p:nvSpPr>
        <p:spPr>
          <a:xfrm flipV="1">
            <a:off x="1524001" y="6254750"/>
            <a:ext cx="9161463" cy="603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p:nvSpPr>
        <p:spPr>
          <a:xfrm>
            <a:off x="1524000" y="603251"/>
            <a:ext cx="9144000" cy="11271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2379664" y="603251"/>
            <a:ext cx="7469187" cy="1127125"/>
          </a:xfrm>
          <a:prstGeom prst="rect">
            <a:avLst/>
          </a:prstGeom>
          <a:solidFill>
            <a:srgbClr val="E9B72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sp>
        <p:nvSpPr>
          <p:cNvPr id="8" name="Content Placeholder 7"/>
          <p:cNvSpPr>
            <a:spLocks noGrp="1"/>
          </p:cNvSpPr>
          <p:nvPr>
            <p:ph idx="1"/>
          </p:nvPr>
        </p:nvSpPr>
        <p:spPr>
          <a:xfrm>
            <a:off x="6350000" y="1939925"/>
            <a:ext cx="3359150" cy="674688"/>
          </a:xfrm>
        </p:spPr>
        <p:txBody>
          <a:bodyPr vert="horz" lIns="0" tIns="0" rIns="91440" bIns="45720" rtlCol="0">
            <a:normAutofit/>
          </a:bodyPr>
          <a:lstStyle/>
          <a:p>
            <a:pPr marL="0" indent="0">
              <a:spcAft>
                <a:spcPts val="1800"/>
              </a:spcAft>
              <a:buClr>
                <a:srgbClr val="9C9385"/>
              </a:buClr>
              <a:buNone/>
            </a:pPr>
            <a:r>
              <a:rPr lang="en-GB" sz="1600">
                <a:ea typeface="ＭＳ Ｐゴシック"/>
              </a:rPr>
              <a:t>Sound detected by processor microphone</a:t>
            </a:r>
          </a:p>
        </p:txBody>
      </p:sp>
      <p:sp>
        <p:nvSpPr>
          <p:cNvPr id="11" name="Oval 10"/>
          <p:cNvSpPr/>
          <p:nvPr/>
        </p:nvSpPr>
        <p:spPr>
          <a:xfrm>
            <a:off x="2691929" y="3548803"/>
            <a:ext cx="241491" cy="24149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spc="50" dirty="0">
                <a:ln w="13500">
                  <a:noFill/>
                  <a:prstDash val="solid"/>
                </a:ln>
                <a:solidFill>
                  <a:schemeClr val="tx2"/>
                </a:solidFill>
                <a:effectLst>
                  <a:innerShdw blurRad="50900" dist="38500" dir="13500000">
                    <a:srgbClr val="000000">
                      <a:alpha val="37000"/>
                    </a:srgbClr>
                  </a:innerShdw>
                </a:effectLst>
              </a:rPr>
              <a:t>1</a:t>
            </a:r>
          </a:p>
        </p:txBody>
      </p:sp>
      <p:sp>
        <p:nvSpPr>
          <p:cNvPr id="14" name="Oval 13"/>
          <p:cNvSpPr/>
          <p:nvPr/>
        </p:nvSpPr>
        <p:spPr>
          <a:xfrm>
            <a:off x="5907970" y="1915391"/>
            <a:ext cx="320194" cy="320194"/>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spc="50" dirty="0">
                <a:ln w="13500">
                  <a:noFill/>
                  <a:prstDash val="solid"/>
                </a:ln>
                <a:solidFill>
                  <a:schemeClr val="tx2"/>
                </a:solidFill>
                <a:effectLst>
                  <a:innerShdw blurRad="50900" dist="38500" dir="13500000">
                    <a:srgbClr val="000000">
                      <a:alpha val="37000"/>
                    </a:srgbClr>
                  </a:innerShdw>
                </a:effectLst>
              </a:rPr>
              <a:t>1</a:t>
            </a:r>
          </a:p>
        </p:txBody>
      </p:sp>
      <p:sp>
        <p:nvSpPr>
          <p:cNvPr id="15" name="Content Placeholder 7"/>
          <p:cNvSpPr txBox="1">
            <a:spLocks/>
          </p:cNvSpPr>
          <p:nvPr/>
        </p:nvSpPr>
        <p:spPr bwMode="auto">
          <a:xfrm>
            <a:off x="6350000" y="2625726"/>
            <a:ext cx="3359150" cy="639763"/>
          </a:xfrm>
          <a:prstGeom prst="rect">
            <a:avLst/>
          </a:prstGeom>
          <a:noFill/>
          <a:ln w="9525">
            <a:noFill/>
            <a:miter lim="800000"/>
            <a:headEnd/>
            <a:tailEnd/>
          </a:ln>
        </p:spPr>
        <p:txBody>
          <a:bodyPr lIns="0" tIns="0" rIns="0" bIns="0"/>
          <a:lstStyle/>
          <a:p>
            <a:pPr eaLnBrk="0" hangingPunct="0">
              <a:spcBef>
                <a:spcPts val="1000"/>
              </a:spcBef>
              <a:spcAft>
                <a:spcPts val="1800"/>
              </a:spcAft>
              <a:buClr>
                <a:srgbClr val="9C9385"/>
              </a:buClr>
            </a:pPr>
            <a:r>
              <a:rPr lang="en-GB" sz="1600"/>
              <a:t>Coded signal transmitted across </a:t>
            </a:r>
            <a:br>
              <a:rPr lang="en-GB" sz="1600"/>
            </a:br>
            <a:r>
              <a:rPr lang="en-GB" sz="1600"/>
              <a:t>intact skin</a:t>
            </a:r>
          </a:p>
        </p:txBody>
      </p:sp>
      <p:sp>
        <p:nvSpPr>
          <p:cNvPr id="16" name="Content Placeholder 7"/>
          <p:cNvSpPr txBox="1">
            <a:spLocks/>
          </p:cNvSpPr>
          <p:nvPr/>
        </p:nvSpPr>
        <p:spPr bwMode="auto">
          <a:xfrm>
            <a:off x="6350000" y="3351214"/>
            <a:ext cx="3359150" cy="674687"/>
          </a:xfrm>
          <a:prstGeom prst="rect">
            <a:avLst/>
          </a:prstGeom>
          <a:noFill/>
          <a:ln w="9525">
            <a:noFill/>
            <a:miter lim="800000"/>
            <a:headEnd/>
            <a:tailEnd/>
          </a:ln>
        </p:spPr>
        <p:txBody>
          <a:bodyPr lIns="0" tIns="0" rIns="0" bIns="0"/>
          <a:lstStyle/>
          <a:p>
            <a:pPr eaLnBrk="0" hangingPunct="0">
              <a:spcBef>
                <a:spcPts val="1000"/>
              </a:spcBef>
              <a:spcAft>
                <a:spcPts val="1800"/>
              </a:spcAft>
              <a:buClr>
                <a:srgbClr val="9C9385"/>
              </a:buClr>
            </a:pPr>
            <a:r>
              <a:rPr lang="en-GB" sz="1600" dirty="0"/>
              <a:t>Coded signals processed and converted to short current pulses directed to electrodes</a:t>
            </a:r>
          </a:p>
        </p:txBody>
      </p:sp>
      <p:sp>
        <p:nvSpPr>
          <p:cNvPr id="17" name="Content Placeholder 7"/>
          <p:cNvSpPr txBox="1">
            <a:spLocks/>
          </p:cNvSpPr>
          <p:nvPr/>
        </p:nvSpPr>
        <p:spPr bwMode="auto">
          <a:xfrm>
            <a:off x="6350000" y="4311650"/>
            <a:ext cx="3359150" cy="674688"/>
          </a:xfrm>
          <a:prstGeom prst="rect">
            <a:avLst/>
          </a:prstGeom>
          <a:noFill/>
          <a:ln w="9525">
            <a:noFill/>
            <a:miter lim="800000"/>
            <a:headEnd/>
            <a:tailEnd/>
          </a:ln>
        </p:spPr>
        <p:txBody>
          <a:bodyPr lIns="0" tIns="0" rIns="0" bIns="0"/>
          <a:lstStyle/>
          <a:p>
            <a:pPr eaLnBrk="0" hangingPunct="0">
              <a:spcBef>
                <a:spcPts val="1000"/>
              </a:spcBef>
              <a:spcAft>
                <a:spcPts val="1800"/>
              </a:spcAft>
              <a:buClr>
                <a:srgbClr val="9C9385"/>
              </a:buClr>
            </a:pPr>
            <a:r>
              <a:rPr lang="en-GB" sz="1600"/>
              <a:t>Current pulses delivered to </a:t>
            </a:r>
            <a:br>
              <a:rPr lang="en-GB" sz="1600"/>
            </a:br>
            <a:r>
              <a:rPr lang="en-GB" sz="1600"/>
              <a:t>appropriate intracochlear electrodes</a:t>
            </a:r>
          </a:p>
        </p:txBody>
      </p:sp>
      <p:sp>
        <p:nvSpPr>
          <p:cNvPr id="18" name="Content Placeholder 7"/>
          <p:cNvSpPr txBox="1">
            <a:spLocks/>
          </p:cNvSpPr>
          <p:nvPr/>
        </p:nvSpPr>
        <p:spPr bwMode="auto">
          <a:xfrm>
            <a:off x="6350000" y="5087939"/>
            <a:ext cx="3359150" cy="674687"/>
          </a:xfrm>
          <a:prstGeom prst="rect">
            <a:avLst/>
          </a:prstGeom>
          <a:noFill/>
          <a:ln w="9525">
            <a:noFill/>
            <a:miter lim="800000"/>
            <a:headEnd/>
            <a:tailEnd/>
          </a:ln>
        </p:spPr>
        <p:txBody>
          <a:bodyPr lIns="0" tIns="0" rIns="0" bIns="0"/>
          <a:lstStyle/>
          <a:p>
            <a:pPr eaLnBrk="0" hangingPunct="0">
              <a:spcBef>
                <a:spcPts val="1000"/>
              </a:spcBef>
              <a:buClr>
                <a:srgbClr val="9C9385"/>
              </a:buClr>
            </a:pPr>
            <a:r>
              <a:rPr lang="en-GB" sz="1600"/>
              <a:t>Spiral ganglion cells stimulated </a:t>
            </a:r>
            <a:br>
              <a:rPr lang="en-GB" sz="1600"/>
            </a:br>
            <a:r>
              <a:rPr lang="en-GB" sz="1600"/>
              <a:t>and auditory information passes to higher auditory centres</a:t>
            </a:r>
          </a:p>
        </p:txBody>
      </p:sp>
      <p:sp>
        <p:nvSpPr>
          <p:cNvPr id="19" name="Oval 18"/>
          <p:cNvSpPr/>
          <p:nvPr/>
        </p:nvSpPr>
        <p:spPr>
          <a:xfrm>
            <a:off x="5907970" y="2597926"/>
            <a:ext cx="320194" cy="320194"/>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spc="50" dirty="0">
                <a:ln w="13500">
                  <a:noFill/>
                  <a:prstDash val="solid"/>
                </a:ln>
                <a:solidFill>
                  <a:schemeClr val="tx2"/>
                </a:solidFill>
                <a:effectLst>
                  <a:innerShdw blurRad="50900" dist="38500" dir="13500000">
                    <a:srgbClr val="000000">
                      <a:alpha val="37000"/>
                    </a:srgbClr>
                  </a:innerShdw>
                </a:effectLst>
              </a:rPr>
              <a:t>2</a:t>
            </a:r>
          </a:p>
        </p:txBody>
      </p:sp>
      <p:sp>
        <p:nvSpPr>
          <p:cNvPr id="20" name="Oval 19"/>
          <p:cNvSpPr/>
          <p:nvPr/>
        </p:nvSpPr>
        <p:spPr>
          <a:xfrm>
            <a:off x="5907970" y="3326519"/>
            <a:ext cx="320194" cy="320194"/>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spc="50" dirty="0">
                <a:ln w="13500">
                  <a:noFill/>
                  <a:prstDash val="solid"/>
                </a:ln>
                <a:solidFill>
                  <a:schemeClr val="tx2"/>
                </a:solidFill>
                <a:effectLst>
                  <a:innerShdw blurRad="50900" dist="38500" dir="13500000">
                    <a:srgbClr val="000000">
                      <a:alpha val="37000"/>
                    </a:srgbClr>
                  </a:innerShdw>
                </a:effectLst>
              </a:rPr>
              <a:t>3</a:t>
            </a:r>
          </a:p>
        </p:txBody>
      </p:sp>
      <p:sp>
        <p:nvSpPr>
          <p:cNvPr id="21" name="Oval 20"/>
          <p:cNvSpPr/>
          <p:nvPr/>
        </p:nvSpPr>
        <p:spPr>
          <a:xfrm>
            <a:off x="5907970" y="4293096"/>
            <a:ext cx="320194" cy="320194"/>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spc="50" dirty="0">
                <a:ln w="13500">
                  <a:noFill/>
                  <a:prstDash val="solid"/>
                </a:ln>
                <a:solidFill>
                  <a:schemeClr val="tx2"/>
                </a:solidFill>
                <a:effectLst>
                  <a:innerShdw blurRad="50900" dist="38500" dir="13500000">
                    <a:srgbClr val="000000">
                      <a:alpha val="37000"/>
                    </a:srgbClr>
                  </a:innerShdw>
                </a:effectLst>
              </a:rPr>
              <a:t>4</a:t>
            </a:r>
          </a:p>
        </p:txBody>
      </p:sp>
      <p:sp>
        <p:nvSpPr>
          <p:cNvPr id="22" name="Oval 21"/>
          <p:cNvSpPr/>
          <p:nvPr/>
        </p:nvSpPr>
        <p:spPr>
          <a:xfrm>
            <a:off x="5907970" y="5069103"/>
            <a:ext cx="320194" cy="320194"/>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spc="50" dirty="0">
                <a:ln w="13500">
                  <a:noFill/>
                  <a:prstDash val="solid"/>
                </a:ln>
                <a:solidFill>
                  <a:schemeClr val="tx2"/>
                </a:solidFill>
                <a:effectLst>
                  <a:innerShdw blurRad="50900" dist="38500" dir="13500000">
                    <a:srgbClr val="000000">
                      <a:alpha val="37000"/>
                    </a:srgbClr>
                  </a:innerShdw>
                </a:effectLst>
              </a:rPr>
              <a:t>5</a:t>
            </a:r>
          </a:p>
        </p:txBody>
      </p:sp>
      <p:sp>
        <p:nvSpPr>
          <p:cNvPr id="23" name="Oval 22"/>
          <p:cNvSpPr/>
          <p:nvPr/>
        </p:nvSpPr>
        <p:spPr>
          <a:xfrm>
            <a:off x="2904378" y="2397618"/>
            <a:ext cx="241491" cy="24149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spc="50" dirty="0">
                <a:ln w="13500">
                  <a:noFill/>
                  <a:prstDash val="solid"/>
                </a:ln>
                <a:solidFill>
                  <a:schemeClr val="tx2"/>
                </a:solidFill>
                <a:effectLst>
                  <a:innerShdw blurRad="50900" dist="38500" dir="13500000">
                    <a:srgbClr val="000000">
                      <a:alpha val="37000"/>
                    </a:srgbClr>
                  </a:innerShdw>
                </a:effectLst>
              </a:rPr>
              <a:t>2</a:t>
            </a:r>
          </a:p>
        </p:txBody>
      </p:sp>
      <p:sp>
        <p:nvSpPr>
          <p:cNvPr id="24" name="Oval 23"/>
          <p:cNvSpPr/>
          <p:nvPr/>
        </p:nvSpPr>
        <p:spPr>
          <a:xfrm>
            <a:off x="3241036" y="3189706"/>
            <a:ext cx="241491" cy="24149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spc="50" dirty="0">
                <a:ln w="13500">
                  <a:noFill/>
                  <a:prstDash val="solid"/>
                </a:ln>
                <a:solidFill>
                  <a:schemeClr val="tx2"/>
                </a:solidFill>
                <a:effectLst>
                  <a:innerShdw blurRad="50900" dist="38500" dir="13500000">
                    <a:srgbClr val="000000">
                      <a:alpha val="37000"/>
                    </a:srgbClr>
                  </a:innerShdw>
                </a:effectLst>
              </a:rPr>
              <a:t>3</a:t>
            </a:r>
          </a:p>
        </p:txBody>
      </p:sp>
      <p:sp>
        <p:nvSpPr>
          <p:cNvPr id="25" name="Oval 24"/>
          <p:cNvSpPr/>
          <p:nvPr/>
        </p:nvSpPr>
        <p:spPr>
          <a:xfrm>
            <a:off x="4356878" y="4676407"/>
            <a:ext cx="241491" cy="24149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spc="50" dirty="0">
                <a:ln w="13500">
                  <a:noFill/>
                  <a:prstDash val="solid"/>
                </a:ln>
                <a:solidFill>
                  <a:schemeClr val="tx2"/>
                </a:solidFill>
                <a:effectLst>
                  <a:innerShdw blurRad="50900" dist="38500" dir="13500000">
                    <a:srgbClr val="000000">
                      <a:alpha val="37000"/>
                    </a:srgbClr>
                  </a:innerShdw>
                </a:effectLst>
              </a:rPr>
              <a:t>4</a:t>
            </a:r>
          </a:p>
        </p:txBody>
      </p:sp>
      <p:sp>
        <p:nvSpPr>
          <p:cNvPr id="26" name="Oval 25"/>
          <p:cNvSpPr/>
          <p:nvPr/>
        </p:nvSpPr>
        <p:spPr>
          <a:xfrm>
            <a:off x="5150093" y="4191094"/>
            <a:ext cx="241491" cy="24149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12700">
            <a:solidFill>
              <a:schemeClr val="bg2">
                <a:lumMod val="60000"/>
                <a:lumOff val="4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spc="50" dirty="0">
                <a:ln w="13500">
                  <a:noFill/>
                  <a:prstDash val="solid"/>
                </a:ln>
                <a:solidFill>
                  <a:schemeClr val="tx2"/>
                </a:solidFill>
                <a:effectLst>
                  <a:innerShdw blurRad="50900" dist="38500" dir="13500000">
                    <a:srgbClr val="000000">
                      <a:alpha val="37000"/>
                    </a:srgbClr>
                  </a:innerShdw>
                </a:effectLst>
              </a:rPr>
              <a:t>5</a:t>
            </a:r>
          </a:p>
        </p:txBody>
      </p:sp>
      <p:sp>
        <p:nvSpPr>
          <p:cNvPr id="102420" name="Title 2"/>
          <p:cNvSpPr>
            <a:spLocks noGrp="1"/>
          </p:cNvSpPr>
          <p:nvPr>
            <p:ph type="title"/>
          </p:nvPr>
        </p:nvSpPr>
        <p:spPr>
          <a:xfrm>
            <a:off x="2379663" y="603251"/>
            <a:ext cx="7200900" cy="1127125"/>
          </a:xfrm>
        </p:spPr>
        <p:txBody>
          <a:bodyPr>
            <a:normAutofit fontScale="90000"/>
          </a:bodyPr>
          <a:lstStyle/>
          <a:p>
            <a:r>
              <a:rPr lang="sv-SE" dirty="0">
                <a:solidFill>
                  <a:srgbClr val="6A6356"/>
                </a:solidFill>
                <a:ea typeface="Arial Unicode MS"/>
                <a:cs typeface="Arial Unicode MS"/>
              </a:rPr>
              <a:t>What is a Cochlear Implant?</a:t>
            </a:r>
            <a:endParaRPr lang="en-US" dirty="0">
              <a:solidFill>
                <a:srgbClr val="6A6356"/>
              </a:solidFill>
              <a:ea typeface="ＭＳ Ｐゴシック"/>
              <a:cs typeface="ＭＳ Ｐゴシック"/>
            </a:endParaRPr>
          </a:p>
        </p:txBody>
      </p:sp>
    </p:spTree>
    <p:extLst>
      <p:ext uri="{BB962C8B-B14F-4D97-AF65-F5344CB8AC3E}">
        <p14:creationId xmlns:p14="http://schemas.microsoft.com/office/powerpoint/2010/main" val="15103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
                                        <p:tgtEl>
                                          <p:spTgt spid="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
                                        <p:tgtEl>
                                          <p:spTgt spid="23"/>
                                        </p:tgtEl>
                                      </p:cBhvr>
                                    </p:animEffect>
                                  </p:childTnLst>
                                </p:cTn>
                              </p:par>
                            </p:childTnLst>
                          </p:cTn>
                        </p:par>
                        <p:par>
                          <p:cTn id="20" fill="hold">
                            <p:stCondLst>
                              <p:cond delay="2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
                                        <p:tgtEl>
                                          <p:spTgt spid="24"/>
                                        </p:tgtEl>
                                      </p:cBhvr>
                                    </p:animEffect>
                                  </p:childTnLst>
                                </p:cTn>
                              </p:par>
                            </p:childTnLst>
                          </p:cTn>
                        </p:par>
                        <p:par>
                          <p:cTn id="32" fill="hold">
                            <p:stCondLst>
                              <p:cond delay="2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
                                        <p:tgtEl>
                                          <p:spTgt spid="25"/>
                                        </p:tgtEl>
                                      </p:cBhvr>
                                    </p:animEffect>
                                  </p:childTnLst>
                                </p:cTn>
                              </p:par>
                            </p:childTnLst>
                          </p:cTn>
                        </p:par>
                        <p:par>
                          <p:cTn id="44" fill="hold">
                            <p:stCondLst>
                              <p:cond delay="2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00"/>
                                        <p:tgtEl>
                                          <p:spTgt spid="26"/>
                                        </p:tgtEl>
                                      </p:cBhvr>
                                    </p:animEffect>
                                  </p:childTnLst>
                                </p:cTn>
                              </p:par>
                            </p:childTnLst>
                          </p:cTn>
                        </p:par>
                        <p:par>
                          <p:cTn id="56" fill="hold">
                            <p:stCondLst>
                              <p:cond delay="200"/>
                            </p:stCondLst>
                            <p:childTnLst>
                              <p:par>
                                <p:cTn id="57" presetID="10"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1577976" y="1503364"/>
            <a:ext cx="8932863" cy="935037"/>
          </a:xfrm>
          <a:ln/>
        </p:spPr>
        <p:txBody>
          <a:bodyPr/>
          <a:lstStyle/>
          <a:p>
            <a:r>
              <a:rPr lang="en-GB" dirty="0">
                <a:solidFill>
                  <a:srgbClr val="6A6356"/>
                </a:solidFill>
                <a:ea typeface="ＭＳ Ｐゴシック"/>
                <a:cs typeface="ＭＳ Ｐゴシック"/>
              </a:rPr>
              <a:t>Who is suitable ?</a:t>
            </a:r>
            <a:endParaRPr lang="en-US" b="0" dirty="0">
              <a:solidFill>
                <a:srgbClr val="6A6356"/>
              </a:solidFill>
              <a:ea typeface="ＭＳ Ｐゴシック"/>
              <a:cs typeface="ＭＳ Ｐゴシック"/>
            </a:endParaRPr>
          </a:p>
        </p:txBody>
      </p:sp>
      <p:sp>
        <p:nvSpPr>
          <p:cNvPr id="4" name="Oval 3"/>
          <p:cNvSpPr/>
          <p:nvPr/>
        </p:nvSpPr>
        <p:spPr>
          <a:xfrm>
            <a:off x="2589363" y="2903097"/>
            <a:ext cx="2607511" cy="260751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6000"/>
              </a:lnSpc>
              <a:defRPr/>
            </a:pPr>
            <a:r>
              <a:rPr lang="en-US" sz="4000" b="1" spc="50" dirty="0">
                <a:ln w="13500">
                  <a:noFill/>
                  <a:prstDash val="solid"/>
                </a:ln>
                <a:solidFill>
                  <a:schemeClr val="tx2"/>
                </a:solidFill>
                <a:effectLst>
                  <a:innerShdw blurRad="50900" dist="38500" dir="13500000">
                    <a:srgbClr val="000000">
                      <a:alpha val="37000"/>
                    </a:srgbClr>
                  </a:innerShdw>
                </a:effectLst>
              </a:rPr>
              <a:t>Part</a:t>
            </a:r>
          </a:p>
          <a:p>
            <a:pPr algn="ctr">
              <a:lnSpc>
                <a:spcPts val="12000"/>
              </a:lnSpc>
              <a:defRPr/>
            </a:pPr>
            <a:r>
              <a:rPr lang="en-US" sz="12000" b="1" spc="50" dirty="0">
                <a:ln w="13500">
                  <a:noFill/>
                  <a:prstDash val="solid"/>
                </a:ln>
                <a:solidFill>
                  <a:schemeClr val="tx2"/>
                </a:solidFill>
                <a:effectLst>
                  <a:innerShdw blurRad="50900" dist="38500" dir="13500000">
                    <a:srgbClr val="000000">
                      <a:alpha val="37000"/>
                    </a:srgbClr>
                  </a:innerShdw>
                </a:effectLst>
              </a:rPr>
              <a:t>2</a:t>
            </a:r>
          </a:p>
        </p:txBody>
      </p:sp>
    </p:spTree>
    <p:extLst>
      <p:ext uri="{BB962C8B-B14F-4D97-AF65-F5344CB8AC3E}">
        <p14:creationId xmlns:p14="http://schemas.microsoft.com/office/powerpoint/2010/main" val="37704596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703514" y="2339976"/>
            <a:ext cx="6816725" cy="3332163"/>
          </a:xfrm>
          <a:prstGeom prst="roundRect">
            <a:avLst>
              <a:gd name="adj" fmla="val 11786"/>
            </a:avLst>
          </a:prstGeom>
          <a:solidFill>
            <a:schemeClr val="bg2">
              <a:lumMod val="75000"/>
              <a:alpha val="70000"/>
            </a:schemeClr>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826" name="Title 1"/>
          <p:cNvSpPr>
            <a:spLocks noGrp="1"/>
          </p:cNvSpPr>
          <p:nvPr>
            <p:ph type="title"/>
          </p:nvPr>
        </p:nvSpPr>
        <p:spPr/>
        <p:txBody>
          <a:bodyPr/>
          <a:lstStyle/>
          <a:p>
            <a:r>
              <a:rPr lang="en-GB" sz="2800">
                <a:ea typeface="ＭＳ Ｐゴシック"/>
                <a:cs typeface="ＭＳ Ｐゴシック"/>
              </a:rPr>
              <a:t>The Multidisciplinary CI Team</a:t>
            </a:r>
            <a:endParaRPr lang="en-US">
              <a:ea typeface="ＭＳ Ｐゴシック"/>
              <a:cs typeface="ＭＳ Ｐゴシック"/>
            </a:endParaRPr>
          </a:p>
        </p:txBody>
      </p:sp>
      <p:sp>
        <p:nvSpPr>
          <p:cNvPr id="6" name="TextBox 5"/>
          <p:cNvSpPr txBox="1"/>
          <p:nvPr/>
        </p:nvSpPr>
        <p:spPr>
          <a:xfrm>
            <a:off x="3381376" y="2586039"/>
            <a:ext cx="1857375" cy="384175"/>
          </a:xfrm>
          <a:prstGeom prst="rect">
            <a:avLst/>
          </a:prstGeom>
          <a:noFill/>
          <a:effectLst>
            <a:outerShdw blurRad="50800" dist="38100" dir="2700000" algn="tl" rotWithShape="0">
              <a:srgbClr val="000000">
                <a:alpha val="43000"/>
              </a:srgbClr>
            </a:outerShdw>
          </a:effectLst>
        </p:spPr>
        <p:txBody>
          <a:bodyPr lIns="0" bIns="0">
            <a:spAutoFit/>
          </a:bodyPr>
          <a:lstStyle/>
          <a:p>
            <a:pPr algn="ctr">
              <a:defRPr/>
            </a:pPr>
            <a:r>
              <a:rPr lang="en-GB" sz="2200" dirty="0">
                <a:solidFill>
                  <a:schemeClr val="bg1"/>
                </a:solidFill>
                <a:ea typeface="ＭＳ Ｐゴシック" pitchFamily="34" charset="-128"/>
              </a:rPr>
              <a:t>Coordinator</a:t>
            </a:r>
            <a:endParaRPr lang="en-US" sz="2200" dirty="0">
              <a:solidFill>
                <a:schemeClr val="bg1"/>
              </a:solidFill>
              <a:ea typeface="ＭＳ Ｐゴシック" pitchFamily="34" charset="-128"/>
            </a:endParaRPr>
          </a:p>
        </p:txBody>
      </p:sp>
      <p:sp>
        <p:nvSpPr>
          <p:cNvPr id="8" name="TextBox 7"/>
          <p:cNvSpPr txBox="1"/>
          <p:nvPr/>
        </p:nvSpPr>
        <p:spPr>
          <a:xfrm>
            <a:off x="2711450" y="4017963"/>
            <a:ext cx="3398838" cy="722312"/>
          </a:xfrm>
          <a:prstGeom prst="rect">
            <a:avLst/>
          </a:prstGeom>
          <a:noFill/>
          <a:effectLst>
            <a:outerShdw blurRad="50800" dist="38100" dir="2700000" algn="tl" rotWithShape="0">
              <a:srgbClr val="000000">
                <a:alpha val="43000"/>
              </a:srgbClr>
            </a:outerShdw>
          </a:effectLst>
        </p:spPr>
        <p:txBody>
          <a:bodyPr lIns="0" bIns="0">
            <a:spAutoFit/>
          </a:bodyPr>
          <a:lstStyle/>
          <a:p>
            <a:pPr algn="ctr">
              <a:spcAft>
                <a:spcPts val="600"/>
              </a:spcAft>
              <a:defRPr/>
            </a:pPr>
            <a:r>
              <a:rPr lang="en-GB" sz="2200" dirty="0" err="1">
                <a:solidFill>
                  <a:schemeClr val="bg1"/>
                </a:solidFill>
                <a:ea typeface="ＭＳ Ｐゴシック" pitchFamily="34" charset="-128"/>
              </a:rPr>
              <a:t>Audiological</a:t>
            </a:r>
            <a:r>
              <a:rPr lang="en-GB" sz="2200" dirty="0">
                <a:solidFill>
                  <a:schemeClr val="bg1"/>
                </a:solidFill>
                <a:ea typeface="ＭＳ Ｐゴシック" pitchFamily="34" charset="-128"/>
              </a:rPr>
              <a:t> Scientists </a:t>
            </a:r>
            <a:br>
              <a:rPr lang="en-GB" sz="2200" dirty="0">
                <a:solidFill>
                  <a:schemeClr val="bg1"/>
                </a:solidFill>
                <a:ea typeface="ＭＳ Ｐゴシック" pitchFamily="34" charset="-128"/>
              </a:rPr>
            </a:br>
            <a:r>
              <a:rPr lang="en-GB" sz="2200" dirty="0">
                <a:solidFill>
                  <a:schemeClr val="bg1"/>
                </a:solidFill>
                <a:ea typeface="ＭＳ Ｐゴシック" pitchFamily="34" charset="-128"/>
              </a:rPr>
              <a:t>and Audiologists</a:t>
            </a:r>
          </a:p>
        </p:txBody>
      </p:sp>
      <p:sp>
        <p:nvSpPr>
          <p:cNvPr id="9" name="TextBox 8"/>
          <p:cNvSpPr txBox="1"/>
          <p:nvPr/>
        </p:nvSpPr>
        <p:spPr>
          <a:xfrm>
            <a:off x="3779839" y="5021263"/>
            <a:ext cx="4586287" cy="385762"/>
          </a:xfrm>
          <a:prstGeom prst="rect">
            <a:avLst/>
          </a:prstGeom>
          <a:noFill/>
          <a:effectLst>
            <a:outerShdw blurRad="50800" dist="38100" dir="2700000" algn="tl" rotWithShape="0">
              <a:srgbClr val="000000">
                <a:alpha val="43000"/>
              </a:srgbClr>
            </a:outerShdw>
          </a:effectLst>
        </p:spPr>
        <p:txBody>
          <a:bodyPr lIns="0" bIns="0">
            <a:spAutoFit/>
          </a:bodyPr>
          <a:lstStyle/>
          <a:p>
            <a:pPr algn="ctr">
              <a:spcAft>
                <a:spcPts val="600"/>
              </a:spcAft>
              <a:defRPr/>
            </a:pPr>
            <a:r>
              <a:rPr lang="en-GB" sz="2200" dirty="0">
                <a:solidFill>
                  <a:schemeClr val="bg1"/>
                </a:solidFill>
                <a:ea typeface="ＭＳ Ｐゴシック" pitchFamily="34" charset="-128"/>
              </a:rPr>
              <a:t>Rehabilitation/Hearing Therapists</a:t>
            </a:r>
          </a:p>
        </p:txBody>
      </p:sp>
      <p:sp>
        <p:nvSpPr>
          <p:cNvPr id="10" name="TextBox 9"/>
          <p:cNvSpPr txBox="1"/>
          <p:nvPr/>
        </p:nvSpPr>
        <p:spPr>
          <a:xfrm>
            <a:off x="6110288" y="3319464"/>
            <a:ext cx="3409950" cy="384175"/>
          </a:xfrm>
          <a:prstGeom prst="rect">
            <a:avLst/>
          </a:prstGeom>
          <a:noFill/>
          <a:effectLst>
            <a:outerShdw blurRad="50800" dist="38100" dir="2700000" algn="tl" rotWithShape="0">
              <a:srgbClr val="000000">
                <a:alpha val="43000"/>
              </a:srgbClr>
            </a:outerShdw>
          </a:effectLst>
        </p:spPr>
        <p:txBody>
          <a:bodyPr lIns="0" bIns="0">
            <a:spAutoFit/>
          </a:bodyPr>
          <a:lstStyle/>
          <a:p>
            <a:pPr algn="ctr">
              <a:spcAft>
                <a:spcPts val="600"/>
              </a:spcAft>
              <a:defRPr/>
            </a:pPr>
            <a:r>
              <a:rPr lang="en-GB" sz="2200" dirty="0">
                <a:solidFill>
                  <a:schemeClr val="bg1"/>
                </a:solidFill>
                <a:ea typeface="ＭＳ Ｐゴシック" pitchFamily="34" charset="-128"/>
              </a:rPr>
              <a:t>Consultant </a:t>
            </a:r>
            <a:r>
              <a:rPr lang="en-GB" sz="2200" dirty="0" err="1">
                <a:solidFill>
                  <a:schemeClr val="bg1"/>
                </a:solidFill>
                <a:ea typeface="ＭＳ Ｐゴシック" pitchFamily="34" charset="-128"/>
              </a:rPr>
              <a:t>Otologists</a:t>
            </a:r>
            <a:endParaRPr lang="en-GB" sz="2200" dirty="0">
              <a:solidFill>
                <a:schemeClr val="bg1"/>
              </a:solidFill>
              <a:ea typeface="ＭＳ Ｐゴシック" pitchFamily="34" charset="-128"/>
            </a:endParaRPr>
          </a:p>
        </p:txBody>
      </p:sp>
      <p:sp>
        <p:nvSpPr>
          <p:cNvPr id="11" name="TextBox 10"/>
          <p:cNvSpPr txBox="1"/>
          <p:nvPr/>
        </p:nvSpPr>
        <p:spPr>
          <a:xfrm>
            <a:off x="6110288" y="4019550"/>
            <a:ext cx="3409950" cy="723900"/>
          </a:xfrm>
          <a:prstGeom prst="rect">
            <a:avLst/>
          </a:prstGeom>
          <a:noFill/>
          <a:effectLst>
            <a:outerShdw blurRad="50800" dist="38100" dir="2700000" algn="tl" rotWithShape="0">
              <a:srgbClr val="000000">
                <a:alpha val="43000"/>
              </a:srgbClr>
            </a:outerShdw>
          </a:effectLst>
        </p:spPr>
        <p:txBody>
          <a:bodyPr lIns="0" bIns="0">
            <a:spAutoFit/>
          </a:bodyPr>
          <a:lstStyle/>
          <a:p>
            <a:pPr algn="ctr">
              <a:spcAft>
                <a:spcPts val="600"/>
              </a:spcAft>
              <a:defRPr/>
            </a:pPr>
            <a:r>
              <a:rPr lang="en-GB" sz="2200" dirty="0">
                <a:solidFill>
                  <a:schemeClr val="bg1"/>
                </a:solidFill>
                <a:ea typeface="ＭＳ Ｐゴシック" pitchFamily="34" charset="-128"/>
              </a:rPr>
              <a:t>Speech &amp; Language Therapists</a:t>
            </a:r>
          </a:p>
        </p:txBody>
      </p:sp>
      <p:sp>
        <p:nvSpPr>
          <p:cNvPr id="12" name="TextBox 11"/>
          <p:cNvSpPr txBox="1"/>
          <p:nvPr/>
        </p:nvSpPr>
        <p:spPr>
          <a:xfrm>
            <a:off x="2711450" y="3316289"/>
            <a:ext cx="3398838" cy="384175"/>
          </a:xfrm>
          <a:prstGeom prst="rect">
            <a:avLst/>
          </a:prstGeom>
          <a:noFill/>
          <a:effectLst>
            <a:outerShdw blurRad="50800" dist="38100" dir="2700000" algn="tl" rotWithShape="0">
              <a:srgbClr val="000000">
                <a:alpha val="43000"/>
              </a:srgbClr>
            </a:outerShdw>
          </a:effectLst>
        </p:spPr>
        <p:txBody>
          <a:bodyPr lIns="0" bIns="0">
            <a:spAutoFit/>
          </a:bodyPr>
          <a:lstStyle/>
          <a:p>
            <a:pPr algn="ctr">
              <a:spcAft>
                <a:spcPts val="600"/>
              </a:spcAft>
              <a:defRPr/>
            </a:pPr>
            <a:r>
              <a:rPr lang="en-GB" sz="2200" dirty="0">
                <a:solidFill>
                  <a:schemeClr val="bg1"/>
                </a:solidFill>
                <a:ea typeface="ＭＳ Ｐゴシック" pitchFamily="34" charset="-128"/>
              </a:rPr>
              <a:t>Clinical Psychologists</a:t>
            </a:r>
          </a:p>
        </p:txBody>
      </p:sp>
      <p:sp>
        <p:nvSpPr>
          <p:cNvPr id="13" name="TextBox 12"/>
          <p:cNvSpPr txBox="1"/>
          <p:nvPr/>
        </p:nvSpPr>
        <p:spPr>
          <a:xfrm>
            <a:off x="7034213" y="2586039"/>
            <a:ext cx="2182812" cy="384175"/>
          </a:xfrm>
          <a:prstGeom prst="rect">
            <a:avLst/>
          </a:prstGeom>
          <a:noFill/>
          <a:effectLst>
            <a:outerShdw blurRad="50800" dist="38100" dir="2700000" algn="tl" rotWithShape="0">
              <a:srgbClr val="000000">
                <a:alpha val="43000"/>
              </a:srgbClr>
            </a:outerShdw>
          </a:effectLst>
        </p:spPr>
        <p:txBody>
          <a:bodyPr lIns="0" bIns="0">
            <a:spAutoFit/>
          </a:bodyPr>
          <a:lstStyle/>
          <a:p>
            <a:pPr algn="ctr">
              <a:spcAft>
                <a:spcPts val="600"/>
              </a:spcAft>
              <a:defRPr/>
            </a:pPr>
            <a:r>
              <a:rPr lang="en-GB" sz="2200" dirty="0">
                <a:solidFill>
                  <a:schemeClr val="bg1"/>
                </a:solidFill>
                <a:ea typeface="ＭＳ Ｐゴシック" pitchFamily="34" charset="-128"/>
              </a:rPr>
              <a:t>Administrators</a:t>
            </a:r>
          </a:p>
        </p:txBody>
      </p:sp>
      <p:cxnSp>
        <p:nvCxnSpPr>
          <p:cNvPr id="18" name="Straight Connector 17"/>
          <p:cNvCxnSpPr/>
          <p:nvPr/>
        </p:nvCxnSpPr>
        <p:spPr>
          <a:xfrm flipV="1">
            <a:off x="2941639" y="3211513"/>
            <a:ext cx="2854325" cy="0"/>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941639" y="3933825"/>
            <a:ext cx="2854325" cy="0"/>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41639" y="4941888"/>
            <a:ext cx="6370637" cy="0"/>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6456363" y="3211513"/>
            <a:ext cx="2855912" cy="0"/>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456363" y="3933825"/>
            <a:ext cx="2855912" cy="0"/>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110288" y="2498726"/>
            <a:ext cx="0" cy="2087563"/>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437788" y="1877141"/>
            <a:ext cx="1333832" cy="1333832"/>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600" b="1" dirty="0">
                <a:ln w="13500">
                  <a:noFill/>
                  <a:prstDash val="solid"/>
                </a:ln>
                <a:solidFill>
                  <a:schemeClr val="tx2"/>
                </a:solidFill>
                <a:effectLst>
                  <a:innerShdw blurRad="50900" dist="38500" dir="13500000">
                    <a:srgbClr val="000000">
                      <a:alpha val="37000"/>
                    </a:srgbClr>
                  </a:innerShdw>
                </a:effectLst>
              </a:rPr>
              <a:t>CI Team</a:t>
            </a:r>
          </a:p>
        </p:txBody>
      </p:sp>
    </p:spTree>
    <p:extLst>
      <p:ext uri="{BB962C8B-B14F-4D97-AF65-F5344CB8AC3E}">
        <p14:creationId xmlns:p14="http://schemas.microsoft.com/office/powerpoint/2010/main" val="14123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
                                        <p:tgtEl>
                                          <p:spTgt spid="26"/>
                                        </p:tgtEl>
                                      </p:cBhvr>
                                    </p:animEffect>
                                  </p:childTnLst>
                                </p:cTn>
                              </p:par>
                            </p:childTnLst>
                          </p:cTn>
                        </p:par>
                        <p:par>
                          <p:cTn id="24" fill="hold">
                            <p:stCondLst>
                              <p:cond delay="2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00"/>
                                        <p:tgtEl>
                                          <p:spTgt spid="27"/>
                                        </p:tgtEl>
                                      </p:cBhvr>
                                    </p:animEffect>
                                  </p:childTnLst>
                                </p:cTn>
                              </p:par>
                            </p:childTnLst>
                          </p:cTn>
                        </p:par>
                        <p:par>
                          <p:cTn id="37" fill="hold">
                            <p:stCondLst>
                              <p:cond delay="4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
                                        <p:tgtEl>
                                          <p:spTgt spid="24"/>
                                        </p:tgtEl>
                                      </p:cBhvr>
                                    </p:animEffect>
                                  </p:childTnLst>
                                </p:cTn>
                              </p:par>
                            </p:childTnLst>
                          </p:cTn>
                        </p:par>
                        <p:par>
                          <p:cTn id="47" fill="hold">
                            <p:stCondLst>
                              <p:cond delay="6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a:t>
            </a:r>
          </a:p>
        </p:txBody>
      </p:sp>
      <p:sp>
        <p:nvSpPr>
          <p:cNvPr id="3" name="Content Placeholder 2"/>
          <p:cNvSpPr>
            <a:spLocks noGrp="1"/>
          </p:cNvSpPr>
          <p:nvPr>
            <p:ph idx="1"/>
          </p:nvPr>
        </p:nvSpPr>
        <p:spPr>
          <a:xfrm>
            <a:off x="1120000" y="1335768"/>
            <a:ext cx="10233800" cy="4351338"/>
          </a:xfrm>
        </p:spPr>
        <p:txBody>
          <a:bodyPr>
            <a:normAutofit/>
          </a:bodyPr>
          <a:lstStyle/>
          <a:p>
            <a:r>
              <a:rPr lang="en-GB" sz="3600" dirty="0"/>
              <a:t>Teacher of the Deaf and Audiologist</a:t>
            </a:r>
          </a:p>
          <a:p>
            <a:r>
              <a:rPr lang="en-GB" sz="3600" dirty="0"/>
              <a:t>Have worked in: USA, RP, UK, Nepal </a:t>
            </a:r>
          </a:p>
          <a:p>
            <a:r>
              <a:rPr lang="en-GB" sz="3600" dirty="0"/>
              <a:t>Programme Manager for UK Postgraduate courses training ToD, Audiologists and Early Years interventionists</a:t>
            </a:r>
          </a:p>
          <a:p>
            <a:pPr lvl="5"/>
            <a:r>
              <a:rPr lang="en-GB" sz="2600" dirty="0"/>
              <a:t>Acknowledgement and terminology: McPherson’s </a:t>
            </a:r>
            <a:r>
              <a:rPr lang="en-GB" sz="2600" i="1" dirty="0"/>
              <a:t>Audiology in Developing Countries</a:t>
            </a:r>
            <a:r>
              <a:rPr lang="en-GB" sz="2600" dirty="0"/>
              <a:t>, 2008.</a:t>
            </a:r>
          </a:p>
          <a:p>
            <a:pPr marL="2286000" lvl="5" indent="0">
              <a:buNone/>
            </a:pPr>
            <a:r>
              <a:rPr lang="en-GB" sz="2600" dirty="0"/>
              <a:t>   Photos: </a:t>
            </a:r>
            <a:r>
              <a:rPr lang="en-GB" sz="2600" dirty="0" err="1"/>
              <a:t>JRosenberg</a:t>
            </a:r>
            <a:r>
              <a:rPr lang="en-GB" sz="2600" dirty="0"/>
              <a:t>, Mary Hare</a:t>
            </a:r>
          </a:p>
        </p:txBody>
      </p:sp>
    </p:spTree>
    <p:extLst>
      <p:ext uri="{BB962C8B-B14F-4D97-AF65-F5344CB8AC3E}">
        <p14:creationId xmlns:p14="http://schemas.microsoft.com/office/powerpoint/2010/main" val="305793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6742114" y="2493964"/>
            <a:ext cx="2828925" cy="2066925"/>
            <a:chOff x="5218542" y="2897909"/>
            <a:chExt cx="2828641" cy="2066636"/>
          </a:xfrm>
        </p:grpSpPr>
        <p:sp>
          <p:nvSpPr>
            <p:cNvPr id="8" name="Chevron 7"/>
            <p:cNvSpPr/>
            <p:nvPr/>
          </p:nvSpPr>
          <p:spPr>
            <a:xfrm>
              <a:off x="5218542" y="2897909"/>
              <a:ext cx="2828641" cy="2066636"/>
            </a:xfrm>
            <a:prstGeom prst="chevron">
              <a:avLst>
                <a:gd name="adj" fmla="val 28771"/>
              </a:avLst>
            </a:prstGeom>
            <a:gradFill>
              <a:gsLst>
                <a:gs pos="0">
                  <a:schemeClr val="tx1">
                    <a:lumMod val="95000"/>
                    <a:lumOff val="5000"/>
                  </a:schemeClr>
                </a:gs>
                <a:gs pos="100000">
                  <a:schemeClr val="tx1">
                    <a:lumMod val="75000"/>
                    <a:lumOff val="25000"/>
                  </a:schemeClr>
                </a:gs>
              </a:gsLst>
            </a:gradFill>
            <a:ln w="254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12" name="TextBox 11"/>
            <p:cNvSpPr txBox="1"/>
            <p:nvPr/>
          </p:nvSpPr>
          <p:spPr>
            <a:xfrm>
              <a:off x="6133680" y="3527983"/>
              <a:ext cx="1417038" cy="769441"/>
            </a:xfrm>
            <a:prstGeom prst="rect">
              <a:avLst/>
            </a:prstGeom>
            <a:noFill/>
          </p:spPr>
          <p:txBody>
            <a:bodyPr>
              <a:spAutoFit/>
            </a:bodyPr>
            <a:lstStyle/>
            <a:p>
              <a:pPr>
                <a:defRPr/>
              </a:pPr>
              <a:r>
                <a:rPr lang="en-GB" sz="2200" b="1" dirty="0">
                  <a:solidFill>
                    <a:schemeClr val="tx2"/>
                  </a:solidFill>
                  <a:effectLst>
                    <a:innerShdw blurRad="63500" dist="50800" dir="13500000">
                      <a:srgbClr val="000000">
                        <a:alpha val="50000"/>
                      </a:srgbClr>
                    </a:innerShdw>
                  </a:effectLst>
                  <a:ea typeface="ＭＳ Ｐゴシック" pitchFamily="34" charset="-128"/>
                </a:rPr>
                <a:t>Annual review</a:t>
              </a:r>
            </a:p>
          </p:txBody>
        </p:sp>
      </p:grpSp>
      <p:grpSp>
        <p:nvGrpSpPr>
          <p:cNvPr id="17" name="Group 16"/>
          <p:cNvGrpSpPr>
            <a:grpSpLocks/>
          </p:cNvGrpSpPr>
          <p:nvPr/>
        </p:nvGrpSpPr>
        <p:grpSpPr bwMode="auto">
          <a:xfrm>
            <a:off x="4421188" y="2493964"/>
            <a:ext cx="2938462" cy="2066925"/>
            <a:chOff x="2897905" y="2897909"/>
            <a:chExt cx="2937018" cy="2066636"/>
          </a:xfrm>
        </p:grpSpPr>
        <p:sp>
          <p:nvSpPr>
            <p:cNvPr id="5" name="Chevron 4"/>
            <p:cNvSpPr/>
            <p:nvPr/>
          </p:nvSpPr>
          <p:spPr>
            <a:xfrm>
              <a:off x="2897905" y="2897909"/>
              <a:ext cx="2937018" cy="2066636"/>
            </a:xfrm>
            <a:prstGeom prst="chevron">
              <a:avLst>
                <a:gd name="adj" fmla="val 28771"/>
              </a:avLst>
            </a:prstGeom>
            <a:gradFill>
              <a:gsLst>
                <a:gs pos="0">
                  <a:schemeClr val="tx1">
                    <a:lumMod val="75000"/>
                    <a:lumOff val="25000"/>
                  </a:schemeClr>
                </a:gs>
                <a:gs pos="100000">
                  <a:schemeClr val="tx1">
                    <a:lumMod val="65000"/>
                    <a:lumOff val="35000"/>
                  </a:schemeClr>
                </a:gs>
              </a:gsLst>
            </a:gradFill>
            <a:ln w="508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10" name="TextBox 9"/>
            <p:cNvSpPr txBox="1"/>
            <p:nvPr/>
          </p:nvSpPr>
          <p:spPr>
            <a:xfrm>
              <a:off x="3564481" y="3048001"/>
              <a:ext cx="2216727" cy="769441"/>
            </a:xfrm>
            <a:prstGeom prst="rect">
              <a:avLst/>
            </a:prstGeom>
            <a:noFill/>
          </p:spPr>
          <p:txBody>
            <a:bodyPr>
              <a:spAutoFit/>
            </a:bodyPr>
            <a:lstStyle/>
            <a:p>
              <a:pPr>
                <a:defRPr/>
              </a:pPr>
              <a:r>
                <a:rPr lang="en-GB" sz="2200" b="1" dirty="0">
                  <a:solidFill>
                    <a:schemeClr val="tx2"/>
                  </a:solidFill>
                  <a:effectLst>
                    <a:innerShdw blurRad="63500" dist="50800" dir="13500000">
                      <a:srgbClr val="000000">
                        <a:alpha val="25000"/>
                      </a:srgbClr>
                    </a:innerShdw>
                  </a:effectLst>
                  <a:ea typeface="ＭＳ Ｐゴシック" pitchFamily="34" charset="-128"/>
                </a:rPr>
                <a:t>Processor adjustments</a:t>
              </a:r>
            </a:p>
          </p:txBody>
        </p:sp>
        <p:sp>
          <p:nvSpPr>
            <p:cNvPr id="11" name="TextBox 10"/>
            <p:cNvSpPr txBox="1"/>
            <p:nvPr/>
          </p:nvSpPr>
          <p:spPr>
            <a:xfrm>
              <a:off x="3564481" y="4005064"/>
              <a:ext cx="2216727" cy="769441"/>
            </a:xfrm>
            <a:prstGeom prst="rect">
              <a:avLst/>
            </a:prstGeom>
            <a:noFill/>
          </p:spPr>
          <p:txBody>
            <a:bodyPr>
              <a:spAutoFit/>
            </a:bodyPr>
            <a:lstStyle/>
            <a:p>
              <a:pPr>
                <a:defRPr/>
              </a:pPr>
              <a:r>
                <a:rPr lang="en-GB" sz="2200" b="1" dirty="0">
                  <a:solidFill>
                    <a:schemeClr val="tx2"/>
                  </a:solidFill>
                  <a:effectLst>
                    <a:innerShdw blurRad="63500" dist="50800" dir="13500000">
                      <a:srgbClr val="000000">
                        <a:alpha val="25000"/>
                      </a:srgbClr>
                    </a:innerShdw>
                  </a:effectLst>
                  <a:ea typeface="ＭＳ Ｐゴシック" pitchFamily="34" charset="-128"/>
                </a:rPr>
                <a:t>Auditory training</a:t>
              </a:r>
            </a:p>
          </p:txBody>
        </p:sp>
        <p:cxnSp>
          <p:nvCxnSpPr>
            <p:cNvPr id="14" name="Straight Connector 13"/>
            <p:cNvCxnSpPr/>
            <p:nvPr/>
          </p:nvCxnSpPr>
          <p:spPr>
            <a:xfrm>
              <a:off x="3683331" y="3918528"/>
              <a:ext cx="1962773" cy="0"/>
            </a:xfrm>
            <a:prstGeom prst="line">
              <a:avLst/>
            </a:prstGeom>
            <a:ln w="19050" cap="rnd">
              <a:solidFill>
                <a:schemeClr val="bg1">
                  <a:alpha val="65000"/>
                </a:schemeClr>
              </a:solidFill>
              <a:prstDash val="sysDot"/>
            </a:ln>
          </p:spPr>
          <p:style>
            <a:lnRef idx="2">
              <a:schemeClr val="accent1"/>
            </a:lnRef>
            <a:fillRef idx="0">
              <a:schemeClr val="accent1"/>
            </a:fillRef>
            <a:effectRef idx="1">
              <a:schemeClr val="accent1"/>
            </a:effectRef>
            <a:fontRef idx="minor">
              <a:schemeClr val="tx1"/>
            </a:fontRef>
          </p:style>
        </p:cxnSp>
      </p:grpSp>
      <p:sp>
        <p:nvSpPr>
          <p:cNvPr id="86019" name="Title 1"/>
          <p:cNvSpPr>
            <a:spLocks noGrp="1"/>
          </p:cNvSpPr>
          <p:nvPr>
            <p:ph type="title"/>
          </p:nvPr>
        </p:nvSpPr>
        <p:spPr/>
        <p:txBody>
          <a:bodyPr/>
          <a:lstStyle/>
          <a:p>
            <a:r>
              <a:rPr lang="en-GB">
                <a:ea typeface="ＭＳ Ｐゴシック"/>
                <a:cs typeface="ＭＳ Ｐゴシック"/>
              </a:rPr>
              <a:t>After Surgery</a:t>
            </a:r>
            <a:endParaRPr lang="en-AU" altLang="en-US" b="0">
              <a:ea typeface="ＭＳ Ｐゴシック"/>
              <a:cs typeface="ＭＳ Ｐゴシック"/>
            </a:endParaRPr>
          </a:p>
        </p:txBody>
      </p:sp>
      <p:grpSp>
        <p:nvGrpSpPr>
          <p:cNvPr id="18" name="Group 17"/>
          <p:cNvGrpSpPr>
            <a:grpSpLocks/>
          </p:cNvGrpSpPr>
          <p:nvPr/>
        </p:nvGrpSpPr>
        <p:grpSpPr bwMode="auto">
          <a:xfrm>
            <a:off x="2344739" y="2493964"/>
            <a:ext cx="2700337" cy="2066925"/>
            <a:chOff x="820535" y="2897909"/>
            <a:chExt cx="2700830" cy="2066636"/>
          </a:xfrm>
        </p:grpSpPr>
        <p:sp>
          <p:nvSpPr>
            <p:cNvPr id="4" name="Pentagon 3"/>
            <p:cNvSpPr/>
            <p:nvPr/>
          </p:nvSpPr>
          <p:spPr>
            <a:xfrm>
              <a:off x="820535" y="2897909"/>
              <a:ext cx="2700830" cy="2066636"/>
            </a:xfrm>
            <a:prstGeom prst="homePlate">
              <a:avLst>
                <a:gd name="adj" fmla="val 29889"/>
              </a:avLst>
            </a:prstGeom>
            <a:gradFill>
              <a:gsLst>
                <a:gs pos="1000">
                  <a:schemeClr val="tx1">
                    <a:lumMod val="65000"/>
                    <a:lumOff val="35000"/>
                  </a:schemeClr>
                </a:gs>
                <a:gs pos="100000">
                  <a:schemeClr val="bg1">
                    <a:lumMod val="50000"/>
                  </a:schemeClr>
                </a:gs>
              </a:gsLst>
            </a:gradFill>
            <a:ln w="762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 name="TextBox 6"/>
            <p:cNvSpPr txBox="1"/>
            <p:nvPr/>
          </p:nvSpPr>
          <p:spPr>
            <a:xfrm>
              <a:off x="992910" y="3359727"/>
              <a:ext cx="2216727" cy="1107996"/>
            </a:xfrm>
            <a:prstGeom prst="rect">
              <a:avLst/>
            </a:prstGeom>
            <a:noFill/>
          </p:spPr>
          <p:txBody>
            <a:bodyPr>
              <a:spAutoFit/>
            </a:bodyPr>
            <a:lstStyle/>
            <a:p>
              <a:pPr>
                <a:defRPr/>
              </a:pPr>
              <a:r>
                <a:rPr lang="en-GB" sz="2200" b="1" dirty="0">
                  <a:solidFill>
                    <a:schemeClr val="tx2"/>
                  </a:solidFill>
                  <a:effectLst>
                    <a:innerShdw blurRad="63500" dist="50800" dir="13500000">
                      <a:srgbClr val="000000">
                        <a:alpha val="25000"/>
                      </a:srgbClr>
                    </a:innerShdw>
                  </a:effectLst>
                  <a:ea typeface="ＭＳ Ｐゴシック" pitchFamily="34" charset="-128"/>
                </a:rPr>
                <a:t>Fitting of external sound processor</a:t>
              </a:r>
            </a:p>
          </p:txBody>
        </p:sp>
      </p:grpSp>
      <p:sp>
        <p:nvSpPr>
          <p:cNvPr id="13" name="Rectangle 12"/>
          <p:cNvSpPr/>
          <p:nvPr/>
        </p:nvSpPr>
        <p:spPr>
          <a:xfrm flipV="1">
            <a:off x="1524001" y="1730376"/>
            <a:ext cx="855663" cy="5127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Content Placeholder 2"/>
          <p:cNvSpPr txBox="1">
            <a:spLocks/>
          </p:cNvSpPr>
          <p:nvPr/>
        </p:nvSpPr>
        <p:spPr bwMode="auto">
          <a:xfrm>
            <a:off x="2768601" y="4822825"/>
            <a:ext cx="1838325" cy="419100"/>
          </a:xfrm>
          <a:prstGeom prst="rect">
            <a:avLst/>
          </a:prstGeom>
          <a:noFill/>
          <a:ln>
            <a:noFill/>
          </a:ln>
          <a:extLst/>
        </p:spPr>
        <p:txBody>
          <a:bodyPr lIns="0" tIns="0" rIns="0" bIns="0"/>
          <a:lstStyle>
            <a:lvl1pPr marL="266700" indent="-266700" algn="l" defTabSz="457200" rtl="0" eaLnBrk="0" fontAlgn="base" hangingPunct="0">
              <a:spcBef>
                <a:spcPts val="1000"/>
              </a:spcBef>
              <a:spcAft>
                <a:spcPct val="0"/>
              </a:spcAft>
              <a:buClr>
                <a:schemeClr val="bg2">
                  <a:lumMod val="75000"/>
                </a:schemeClr>
              </a:buClr>
              <a:buChar char="•"/>
              <a:defRPr sz="2200">
                <a:solidFill>
                  <a:schemeClr val="tx1"/>
                </a:solidFill>
                <a:latin typeface="+mn-lt"/>
                <a:ea typeface="ＭＳ Ｐゴシック" charset="0"/>
                <a:cs typeface="+mn-cs"/>
              </a:defRPr>
            </a:lvl1pPr>
            <a:lvl2pPr marL="533400" indent="-266700" algn="l" rtl="0" eaLnBrk="0" fontAlgn="base" hangingPunct="0">
              <a:spcBef>
                <a:spcPct val="20000"/>
              </a:spcBef>
              <a:spcAft>
                <a:spcPct val="0"/>
              </a:spcAft>
              <a:buClr>
                <a:schemeClr val="bg2">
                  <a:lumMod val="75000"/>
                </a:schemeClr>
              </a:buClr>
              <a:buFont typeface="Arial" charset="0"/>
              <a:buChar char="–"/>
              <a:tabLst/>
              <a:defRPr sz="1800">
                <a:solidFill>
                  <a:schemeClr val="tx1"/>
                </a:solidFill>
                <a:latin typeface="+mn-lt"/>
                <a:ea typeface="Arial" charset="0"/>
                <a:cs typeface="+mn-cs"/>
              </a:defRPr>
            </a:lvl2pPr>
            <a:lvl3pPr marL="812800" indent="-279400" algn="l" defTabSz="1077913" rtl="0" eaLnBrk="0" fontAlgn="base" hangingPunct="0">
              <a:spcBef>
                <a:spcPct val="20000"/>
              </a:spcBef>
              <a:spcAft>
                <a:spcPct val="0"/>
              </a:spcAft>
              <a:buClr>
                <a:schemeClr val="bg2">
                  <a:lumMod val="75000"/>
                </a:schemeClr>
              </a:buClr>
              <a:buSzPct val="80000"/>
              <a:buFont typeface="Lucida Grande"/>
              <a:buChar char="&gt;"/>
              <a:tabLst/>
              <a:defRPr sz="1800">
                <a:solidFill>
                  <a:schemeClr val="tx1"/>
                </a:solidFill>
                <a:latin typeface="+mn-lt"/>
                <a:ea typeface="Arial" charset="0"/>
                <a:cs typeface="+mn-cs"/>
              </a:defRPr>
            </a:lvl3pPr>
            <a:lvl4pPr marL="1079500" indent="-266700" algn="l" rtl="0" eaLnBrk="0" fontAlgn="base" hangingPunct="0">
              <a:spcBef>
                <a:spcPct val="20000"/>
              </a:spcBef>
              <a:spcAft>
                <a:spcPct val="0"/>
              </a:spcAft>
              <a:buClr>
                <a:schemeClr val="bg2">
                  <a:lumMod val="75000"/>
                </a:schemeClr>
              </a:buClr>
              <a:buFont typeface="Wingdings" charset="2"/>
              <a:buChar char="§"/>
              <a:defRPr sz="1800">
                <a:solidFill>
                  <a:schemeClr val="tx1"/>
                </a:solidFill>
                <a:latin typeface="+mn-lt"/>
                <a:ea typeface="Arial" charset="0"/>
                <a:cs typeface="+mn-cs"/>
              </a:defRPr>
            </a:lvl4pPr>
            <a:lvl5pPr marL="1346200" indent="-266700" algn="l" rtl="0" eaLnBrk="0" fontAlgn="base" hangingPunct="0">
              <a:spcBef>
                <a:spcPct val="20000"/>
              </a:spcBef>
              <a:spcAft>
                <a:spcPct val="0"/>
              </a:spcAft>
              <a:buClr>
                <a:schemeClr val="bg2">
                  <a:lumMod val="75000"/>
                </a:schemeClr>
              </a:buClr>
              <a:buChar char="»"/>
              <a:defRPr sz="18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500"/>
              </a:spcBef>
              <a:spcAft>
                <a:spcPts val="0"/>
              </a:spcAft>
              <a:buNone/>
              <a:defRPr/>
            </a:pPr>
            <a:r>
              <a:rPr lang="en-GB" dirty="0"/>
              <a:t>3-6 weeks</a:t>
            </a:r>
          </a:p>
        </p:txBody>
      </p:sp>
      <p:sp>
        <p:nvSpPr>
          <p:cNvPr id="22" name="Content Placeholder 2"/>
          <p:cNvSpPr txBox="1">
            <a:spLocks/>
          </p:cNvSpPr>
          <p:nvPr/>
        </p:nvSpPr>
        <p:spPr bwMode="auto">
          <a:xfrm>
            <a:off x="4733925" y="4822825"/>
            <a:ext cx="2206137" cy="419100"/>
          </a:xfrm>
          <a:prstGeom prst="rect">
            <a:avLst/>
          </a:prstGeom>
          <a:noFill/>
          <a:ln>
            <a:noFill/>
          </a:ln>
          <a:extLst/>
        </p:spPr>
        <p:txBody>
          <a:bodyPr lIns="0" tIns="0" rIns="0" bIns="0"/>
          <a:lstStyle>
            <a:lvl1pPr marL="266700" indent="-266700" algn="l" defTabSz="457200" rtl="0" eaLnBrk="0" fontAlgn="base" hangingPunct="0">
              <a:spcBef>
                <a:spcPts val="1000"/>
              </a:spcBef>
              <a:spcAft>
                <a:spcPct val="0"/>
              </a:spcAft>
              <a:buClr>
                <a:schemeClr val="bg2">
                  <a:lumMod val="75000"/>
                </a:schemeClr>
              </a:buClr>
              <a:buChar char="•"/>
              <a:defRPr sz="2200">
                <a:solidFill>
                  <a:schemeClr val="tx1"/>
                </a:solidFill>
                <a:latin typeface="+mn-lt"/>
                <a:ea typeface="ＭＳ Ｐゴシック" charset="0"/>
                <a:cs typeface="+mn-cs"/>
              </a:defRPr>
            </a:lvl1pPr>
            <a:lvl2pPr marL="533400" indent="-266700" algn="l" rtl="0" eaLnBrk="0" fontAlgn="base" hangingPunct="0">
              <a:spcBef>
                <a:spcPct val="20000"/>
              </a:spcBef>
              <a:spcAft>
                <a:spcPct val="0"/>
              </a:spcAft>
              <a:buClr>
                <a:schemeClr val="bg2">
                  <a:lumMod val="75000"/>
                </a:schemeClr>
              </a:buClr>
              <a:buFont typeface="Arial" charset="0"/>
              <a:buChar char="–"/>
              <a:tabLst/>
              <a:defRPr sz="1800">
                <a:solidFill>
                  <a:schemeClr val="tx1"/>
                </a:solidFill>
                <a:latin typeface="+mn-lt"/>
                <a:ea typeface="Arial" charset="0"/>
                <a:cs typeface="+mn-cs"/>
              </a:defRPr>
            </a:lvl2pPr>
            <a:lvl3pPr marL="812800" indent="-279400" algn="l" defTabSz="1077913" rtl="0" eaLnBrk="0" fontAlgn="base" hangingPunct="0">
              <a:spcBef>
                <a:spcPct val="20000"/>
              </a:spcBef>
              <a:spcAft>
                <a:spcPct val="0"/>
              </a:spcAft>
              <a:buClr>
                <a:schemeClr val="bg2">
                  <a:lumMod val="75000"/>
                </a:schemeClr>
              </a:buClr>
              <a:buSzPct val="80000"/>
              <a:buFont typeface="Lucida Grande"/>
              <a:buChar char="&gt;"/>
              <a:tabLst/>
              <a:defRPr sz="1800">
                <a:solidFill>
                  <a:schemeClr val="tx1"/>
                </a:solidFill>
                <a:latin typeface="+mn-lt"/>
                <a:ea typeface="Arial" charset="0"/>
                <a:cs typeface="+mn-cs"/>
              </a:defRPr>
            </a:lvl3pPr>
            <a:lvl4pPr marL="1079500" indent="-266700" algn="l" rtl="0" eaLnBrk="0" fontAlgn="base" hangingPunct="0">
              <a:spcBef>
                <a:spcPct val="20000"/>
              </a:spcBef>
              <a:spcAft>
                <a:spcPct val="0"/>
              </a:spcAft>
              <a:buClr>
                <a:schemeClr val="bg2">
                  <a:lumMod val="75000"/>
                </a:schemeClr>
              </a:buClr>
              <a:buFont typeface="Wingdings" charset="2"/>
              <a:buChar char="§"/>
              <a:defRPr sz="1800">
                <a:solidFill>
                  <a:schemeClr val="tx1"/>
                </a:solidFill>
                <a:latin typeface="+mn-lt"/>
                <a:ea typeface="Arial" charset="0"/>
                <a:cs typeface="+mn-cs"/>
              </a:defRPr>
            </a:lvl4pPr>
            <a:lvl5pPr marL="1346200" indent="-266700" algn="l" rtl="0" eaLnBrk="0" fontAlgn="base" hangingPunct="0">
              <a:spcBef>
                <a:spcPct val="20000"/>
              </a:spcBef>
              <a:spcAft>
                <a:spcPct val="0"/>
              </a:spcAft>
              <a:buClr>
                <a:schemeClr val="bg2">
                  <a:lumMod val="75000"/>
                </a:schemeClr>
              </a:buClr>
              <a:buChar char="»"/>
              <a:defRPr sz="18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500"/>
              </a:spcBef>
              <a:spcAft>
                <a:spcPts val="0"/>
              </a:spcAft>
              <a:buNone/>
              <a:defRPr/>
            </a:pPr>
            <a:r>
              <a:rPr lang="en-GB" dirty="0">
                <a:solidFill>
                  <a:schemeClr val="tx1">
                    <a:lumMod val="65000"/>
                    <a:lumOff val="35000"/>
                  </a:schemeClr>
                </a:solidFill>
              </a:rPr>
              <a:t>First few months</a:t>
            </a:r>
          </a:p>
        </p:txBody>
      </p:sp>
      <p:sp>
        <p:nvSpPr>
          <p:cNvPr id="23" name="Content Placeholder 2"/>
          <p:cNvSpPr txBox="1">
            <a:spLocks/>
          </p:cNvSpPr>
          <p:nvPr/>
        </p:nvSpPr>
        <p:spPr bwMode="auto">
          <a:xfrm>
            <a:off x="7550151" y="4822825"/>
            <a:ext cx="1838325" cy="419100"/>
          </a:xfrm>
          <a:prstGeom prst="rect">
            <a:avLst/>
          </a:prstGeom>
          <a:noFill/>
          <a:ln>
            <a:noFill/>
          </a:ln>
          <a:extLst/>
        </p:spPr>
        <p:txBody>
          <a:bodyPr lIns="0" tIns="0" rIns="0" bIns="0"/>
          <a:lstStyle>
            <a:lvl1pPr marL="266700" indent="-266700" algn="l" defTabSz="457200" rtl="0" eaLnBrk="0" fontAlgn="base" hangingPunct="0">
              <a:spcBef>
                <a:spcPts val="1000"/>
              </a:spcBef>
              <a:spcAft>
                <a:spcPct val="0"/>
              </a:spcAft>
              <a:buClr>
                <a:schemeClr val="bg2">
                  <a:lumMod val="75000"/>
                </a:schemeClr>
              </a:buClr>
              <a:buChar char="•"/>
              <a:defRPr sz="2200">
                <a:solidFill>
                  <a:schemeClr val="tx1"/>
                </a:solidFill>
                <a:latin typeface="+mn-lt"/>
                <a:ea typeface="ＭＳ Ｐゴシック" charset="0"/>
                <a:cs typeface="+mn-cs"/>
              </a:defRPr>
            </a:lvl1pPr>
            <a:lvl2pPr marL="533400" indent="-266700" algn="l" rtl="0" eaLnBrk="0" fontAlgn="base" hangingPunct="0">
              <a:spcBef>
                <a:spcPct val="20000"/>
              </a:spcBef>
              <a:spcAft>
                <a:spcPct val="0"/>
              </a:spcAft>
              <a:buClr>
                <a:schemeClr val="bg2">
                  <a:lumMod val="75000"/>
                </a:schemeClr>
              </a:buClr>
              <a:buFont typeface="Arial" charset="0"/>
              <a:buChar char="–"/>
              <a:tabLst/>
              <a:defRPr sz="1800">
                <a:solidFill>
                  <a:schemeClr val="tx1"/>
                </a:solidFill>
                <a:latin typeface="+mn-lt"/>
                <a:ea typeface="Arial" charset="0"/>
                <a:cs typeface="+mn-cs"/>
              </a:defRPr>
            </a:lvl2pPr>
            <a:lvl3pPr marL="812800" indent="-279400" algn="l" defTabSz="1077913" rtl="0" eaLnBrk="0" fontAlgn="base" hangingPunct="0">
              <a:spcBef>
                <a:spcPct val="20000"/>
              </a:spcBef>
              <a:spcAft>
                <a:spcPct val="0"/>
              </a:spcAft>
              <a:buClr>
                <a:schemeClr val="bg2">
                  <a:lumMod val="75000"/>
                </a:schemeClr>
              </a:buClr>
              <a:buSzPct val="80000"/>
              <a:buFont typeface="Lucida Grande"/>
              <a:buChar char="&gt;"/>
              <a:tabLst/>
              <a:defRPr sz="1800">
                <a:solidFill>
                  <a:schemeClr val="tx1"/>
                </a:solidFill>
                <a:latin typeface="+mn-lt"/>
                <a:ea typeface="Arial" charset="0"/>
                <a:cs typeface="+mn-cs"/>
              </a:defRPr>
            </a:lvl3pPr>
            <a:lvl4pPr marL="1079500" indent="-266700" algn="l" rtl="0" eaLnBrk="0" fontAlgn="base" hangingPunct="0">
              <a:spcBef>
                <a:spcPct val="20000"/>
              </a:spcBef>
              <a:spcAft>
                <a:spcPct val="0"/>
              </a:spcAft>
              <a:buClr>
                <a:schemeClr val="bg2">
                  <a:lumMod val="75000"/>
                </a:schemeClr>
              </a:buClr>
              <a:buFont typeface="Wingdings" charset="2"/>
              <a:buChar char="§"/>
              <a:defRPr sz="1800">
                <a:solidFill>
                  <a:schemeClr val="tx1"/>
                </a:solidFill>
                <a:latin typeface="+mn-lt"/>
                <a:ea typeface="Arial" charset="0"/>
                <a:cs typeface="+mn-cs"/>
              </a:defRPr>
            </a:lvl4pPr>
            <a:lvl5pPr marL="1346200" indent="-266700" algn="l" rtl="0" eaLnBrk="0" fontAlgn="base" hangingPunct="0">
              <a:spcBef>
                <a:spcPct val="20000"/>
              </a:spcBef>
              <a:spcAft>
                <a:spcPct val="0"/>
              </a:spcAft>
              <a:buClr>
                <a:schemeClr val="bg2">
                  <a:lumMod val="75000"/>
                </a:schemeClr>
              </a:buClr>
              <a:buChar char="»"/>
              <a:defRPr sz="18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500"/>
              </a:spcBef>
              <a:spcAft>
                <a:spcPts val="0"/>
              </a:spcAft>
              <a:buNone/>
              <a:defRPr/>
            </a:pPr>
            <a:r>
              <a:rPr lang="en-GB" dirty="0">
                <a:solidFill>
                  <a:schemeClr val="tx1">
                    <a:lumMod val="95000"/>
                    <a:lumOff val="5000"/>
                  </a:schemeClr>
                </a:solidFill>
              </a:rPr>
              <a:t>yearly</a:t>
            </a:r>
          </a:p>
        </p:txBody>
      </p:sp>
    </p:spTree>
    <p:extLst>
      <p:ext uri="{BB962C8B-B14F-4D97-AF65-F5344CB8AC3E}">
        <p14:creationId xmlns:p14="http://schemas.microsoft.com/office/powerpoint/2010/main" val="29852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 fill="hold"/>
                                        <p:tgtEl>
                                          <p:spTgt spid="18"/>
                                        </p:tgtEl>
                                        <p:attrNameLst>
                                          <p:attrName>ppt_x</p:attrName>
                                        </p:attrNameLst>
                                      </p:cBhvr>
                                      <p:tavLst>
                                        <p:tav tm="0">
                                          <p:val>
                                            <p:strVal val="0-#ppt_w/2"/>
                                          </p:val>
                                        </p:tav>
                                        <p:tav tm="100000">
                                          <p:val>
                                            <p:strVal val="#ppt_x"/>
                                          </p:val>
                                        </p:tav>
                                      </p:tavLst>
                                    </p:anim>
                                    <p:anim calcmode="lin" valueType="num">
                                      <p:cBhvr additive="base">
                                        <p:cTn id="8" dur="2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400" fill="hold"/>
                                        <p:tgtEl>
                                          <p:spTgt spid="17"/>
                                        </p:tgtEl>
                                        <p:attrNameLst>
                                          <p:attrName>ppt_x</p:attrName>
                                        </p:attrNameLst>
                                      </p:cBhvr>
                                      <p:tavLst>
                                        <p:tav tm="0">
                                          <p:val>
                                            <p:strVal val="0-#ppt_w/2"/>
                                          </p:val>
                                        </p:tav>
                                        <p:tav tm="100000">
                                          <p:val>
                                            <p:strVal val="#ppt_x"/>
                                          </p:val>
                                        </p:tav>
                                      </p:tavLst>
                                    </p:anim>
                                    <p:anim calcmode="lin" valueType="num">
                                      <p:cBhvr additive="base">
                                        <p:cTn id="18" dur="4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4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600" fill="hold"/>
                                        <p:tgtEl>
                                          <p:spTgt spid="19"/>
                                        </p:tgtEl>
                                        <p:attrNameLst>
                                          <p:attrName>ppt_x</p:attrName>
                                        </p:attrNameLst>
                                      </p:cBhvr>
                                      <p:tavLst>
                                        <p:tav tm="0">
                                          <p:val>
                                            <p:strVal val="0-#ppt_w/2"/>
                                          </p:val>
                                        </p:tav>
                                        <p:tav tm="100000">
                                          <p:val>
                                            <p:strVal val="#ppt_x"/>
                                          </p:val>
                                        </p:tav>
                                      </p:tavLst>
                                    </p:anim>
                                    <p:anim calcmode="lin" valueType="num">
                                      <p:cBhvr additive="base">
                                        <p:cTn id="28" dur="6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6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ctrTitle"/>
          </p:nvPr>
        </p:nvSpPr>
        <p:spPr>
          <a:xfrm>
            <a:off x="1749426" y="1817689"/>
            <a:ext cx="8918575" cy="935037"/>
          </a:xfrm>
          <a:ln/>
        </p:spPr>
        <p:txBody>
          <a:bodyPr/>
          <a:lstStyle/>
          <a:p>
            <a:r>
              <a:rPr lang="en-GB" dirty="0">
                <a:solidFill>
                  <a:srgbClr val="6A6356"/>
                </a:solidFill>
                <a:ea typeface="ＭＳ Ｐゴシック"/>
                <a:cs typeface="ＭＳ Ｐゴシック"/>
              </a:rPr>
              <a:t>Resources required to establish a CI Programme</a:t>
            </a:r>
            <a:endParaRPr lang="en-US" b="0" dirty="0">
              <a:solidFill>
                <a:srgbClr val="6A6356"/>
              </a:solidFill>
              <a:ea typeface="ＭＳ Ｐゴシック"/>
              <a:cs typeface="ＭＳ Ｐゴシック"/>
            </a:endParaRPr>
          </a:p>
        </p:txBody>
      </p:sp>
      <p:sp>
        <p:nvSpPr>
          <p:cNvPr id="4" name="Oval 3"/>
          <p:cNvSpPr/>
          <p:nvPr/>
        </p:nvSpPr>
        <p:spPr>
          <a:xfrm>
            <a:off x="2589363" y="2903097"/>
            <a:ext cx="2607511" cy="2607511"/>
          </a:xfrm>
          <a:prstGeom prst="ellipse">
            <a:avLst/>
          </a:prstGeom>
          <a:gradFill flip="none" rotWithShape="1">
            <a:gsLst>
              <a:gs pos="69000">
                <a:schemeClr val="tx1">
                  <a:lumMod val="85000"/>
                  <a:lumOff val="15000"/>
                </a:schemeClr>
              </a:gs>
              <a:gs pos="24000">
                <a:schemeClr val="tx1">
                  <a:lumMod val="65000"/>
                  <a:lumOff val="35000"/>
                </a:schemeClr>
              </a:gs>
            </a:gsLst>
            <a:path path="circle">
              <a:fillToRect l="50000" t="50000" r="50000" b="50000"/>
            </a:path>
            <a:tileRect/>
          </a:gradFill>
          <a:ln w="2540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6000"/>
              </a:lnSpc>
              <a:defRPr/>
            </a:pPr>
            <a:r>
              <a:rPr lang="en-US" sz="4000" b="1" spc="50" dirty="0">
                <a:ln w="13500">
                  <a:noFill/>
                  <a:prstDash val="solid"/>
                </a:ln>
                <a:solidFill>
                  <a:schemeClr val="tx2"/>
                </a:solidFill>
                <a:effectLst>
                  <a:innerShdw blurRad="50900" dist="38500" dir="13500000">
                    <a:srgbClr val="000000">
                      <a:alpha val="37000"/>
                    </a:srgbClr>
                  </a:innerShdw>
                </a:effectLst>
              </a:rPr>
              <a:t>Part</a:t>
            </a:r>
          </a:p>
          <a:p>
            <a:pPr algn="ctr">
              <a:lnSpc>
                <a:spcPts val="12000"/>
              </a:lnSpc>
              <a:defRPr/>
            </a:pPr>
            <a:r>
              <a:rPr lang="en-US" sz="12000" b="1" spc="50" dirty="0">
                <a:ln w="13500">
                  <a:noFill/>
                  <a:prstDash val="solid"/>
                </a:ln>
                <a:solidFill>
                  <a:schemeClr val="tx2"/>
                </a:solidFill>
                <a:effectLst>
                  <a:innerShdw blurRad="50900" dist="38500" dir="13500000">
                    <a:srgbClr val="000000">
                      <a:alpha val="37000"/>
                    </a:srgbClr>
                  </a:innerShdw>
                </a:effectLst>
              </a:rPr>
              <a:t>3</a:t>
            </a:r>
          </a:p>
        </p:txBody>
      </p:sp>
    </p:spTree>
    <p:extLst>
      <p:ext uri="{BB962C8B-B14F-4D97-AF65-F5344CB8AC3E}">
        <p14:creationId xmlns:p14="http://schemas.microsoft.com/office/powerpoint/2010/main" val="26230417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Hearing Loss in Developing Nations</a:t>
            </a:r>
          </a:p>
        </p:txBody>
      </p:sp>
      <p:sp>
        <p:nvSpPr>
          <p:cNvPr id="3" name="Content Placeholder 2"/>
          <p:cNvSpPr>
            <a:spLocks noGrp="1"/>
          </p:cNvSpPr>
          <p:nvPr>
            <p:ph idx="1"/>
          </p:nvPr>
        </p:nvSpPr>
        <p:spPr>
          <a:xfrm>
            <a:off x="2379663" y="1730375"/>
            <a:ext cx="7200900" cy="4641396"/>
          </a:xfrm>
        </p:spPr>
        <p:txBody>
          <a:bodyPr/>
          <a:lstStyle/>
          <a:p>
            <a:pPr lvl="0" eaLnBrk="1" hangingPunct="1">
              <a:buClr>
                <a:srgbClr val="C7C2BA"/>
              </a:buClr>
            </a:pPr>
            <a:r>
              <a:rPr lang="en-AU" altLang="en-US" sz="2000" dirty="0">
                <a:solidFill>
                  <a:schemeClr val="tx1"/>
                </a:solidFill>
              </a:rPr>
              <a:t>WHO estimates there are 360 million people worldwide living with a disabling hearing loss. </a:t>
            </a:r>
          </a:p>
          <a:p>
            <a:pPr lvl="0" eaLnBrk="1" hangingPunct="1">
              <a:buClr>
                <a:srgbClr val="C7C2BA"/>
              </a:buClr>
            </a:pPr>
            <a:endParaRPr lang="en-AU" altLang="en-US" sz="2000" dirty="0">
              <a:solidFill>
                <a:schemeClr val="tx1"/>
              </a:solidFill>
            </a:endParaRPr>
          </a:p>
          <a:p>
            <a:pPr lvl="0" eaLnBrk="1" hangingPunct="1">
              <a:buClr>
                <a:srgbClr val="C7C2BA"/>
              </a:buClr>
            </a:pPr>
            <a:r>
              <a:rPr lang="en-AU" altLang="en-US" sz="2000" dirty="0">
                <a:solidFill>
                  <a:schemeClr val="tx1"/>
                </a:solidFill>
              </a:rPr>
              <a:t>4 in 10 000 live births result in a profound hearing loss</a:t>
            </a:r>
          </a:p>
          <a:p>
            <a:pPr lvl="0" eaLnBrk="1" hangingPunct="1">
              <a:buClr>
                <a:srgbClr val="C7C2BA"/>
              </a:buClr>
            </a:pPr>
            <a:endParaRPr lang="en-AU" altLang="en-US" sz="2000" dirty="0">
              <a:solidFill>
                <a:schemeClr val="tx1"/>
              </a:solidFill>
            </a:endParaRPr>
          </a:p>
          <a:p>
            <a:pPr lvl="0" eaLnBrk="1" hangingPunct="1">
              <a:buClr>
                <a:srgbClr val="C7C2BA"/>
              </a:buClr>
            </a:pPr>
            <a:r>
              <a:rPr lang="en-AU" altLang="en-US" sz="2000" dirty="0">
                <a:solidFill>
                  <a:schemeClr val="tx1"/>
                </a:solidFill>
              </a:rPr>
              <a:t>A lifetime of repercussions</a:t>
            </a:r>
          </a:p>
          <a:p>
            <a:pPr lvl="0" eaLnBrk="1" hangingPunct="1">
              <a:buClr>
                <a:srgbClr val="C7C2BA"/>
              </a:buClr>
            </a:pPr>
            <a:endParaRPr lang="en-AU" altLang="en-US" sz="2000" dirty="0">
              <a:solidFill>
                <a:srgbClr val="000000"/>
              </a:solidFill>
            </a:endParaRPr>
          </a:p>
          <a:p>
            <a:r>
              <a:rPr lang="en-GB" dirty="0"/>
              <a:t>80% of the global hearing loss burden falls on low-middle-income countries</a:t>
            </a:r>
          </a:p>
        </p:txBody>
      </p:sp>
    </p:spTree>
    <p:extLst>
      <p:ext uri="{BB962C8B-B14F-4D97-AF65-F5344CB8AC3E}">
        <p14:creationId xmlns:p14="http://schemas.microsoft.com/office/powerpoint/2010/main" val="4017308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Can CI be cost-effective in low income countries?</a:t>
            </a:r>
          </a:p>
        </p:txBody>
      </p:sp>
      <p:sp>
        <p:nvSpPr>
          <p:cNvPr id="3" name="Content Placeholder 2"/>
          <p:cNvSpPr>
            <a:spLocks noGrp="1"/>
          </p:cNvSpPr>
          <p:nvPr>
            <p:ph idx="1"/>
          </p:nvPr>
        </p:nvSpPr>
        <p:spPr>
          <a:xfrm>
            <a:off x="2379663" y="1730375"/>
            <a:ext cx="7200900" cy="4641396"/>
          </a:xfrm>
        </p:spPr>
        <p:txBody>
          <a:bodyPr>
            <a:noAutofit/>
          </a:bodyPr>
          <a:lstStyle/>
          <a:p>
            <a:pPr lvl="0" eaLnBrk="1" hangingPunct="1">
              <a:buClr>
                <a:srgbClr val="C7C2BA"/>
              </a:buClr>
            </a:pPr>
            <a:r>
              <a:rPr lang="en-AU" altLang="en-US" dirty="0">
                <a:solidFill>
                  <a:schemeClr val="tx1"/>
                </a:solidFill>
              </a:rPr>
              <a:t>Cochlear implantation is expensive- typically £30-40k </a:t>
            </a:r>
          </a:p>
          <a:p>
            <a:pPr lvl="0" eaLnBrk="1" hangingPunct="1">
              <a:buClr>
                <a:srgbClr val="C7C2BA"/>
              </a:buClr>
            </a:pPr>
            <a:endParaRPr lang="en-AU" altLang="en-US" dirty="0">
              <a:solidFill>
                <a:schemeClr val="tx1"/>
              </a:solidFill>
            </a:endParaRPr>
          </a:p>
          <a:p>
            <a:pPr lvl="0" eaLnBrk="1" hangingPunct="1">
              <a:buClr>
                <a:srgbClr val="C7C2BA"/>
              </a:buClr>
            </a:pPr>
            <a:r>
              <a:rPr lang="en-AU" altLang="en-US" dirty="0">
                <a:solidFill>
                  <a:schemeClr val="tx1"/>
                </a:solidFill>
              </a:rPr>
              <a:t>How can this be justified? </a:t>
            </a:r>
          </a:p>
          <a:p>
            <a:pPr marL="0" indent="0">
              <a:buClr>
                <a:srgbClr val="C7C2BA"/>
              </a:buClr>
              <a:buNone/>
            </a:pPr>
            <a:endParaRPr lang="en-AU" altLang="en-US" dirty="0">
              <a:solidFill>
                <a:schemeClr val="tx1"/>
              </a:solidFill>
            </a:endParaRPr>
          </a:p>
          <a:p>
            <a:pPr lvl="1" eaLnBrk="1" hangingPunct="1">
              <a:buClr>
                <a:srgbClr val="C7C2BA"/>
              </a:buClr>
            </a:pPr>
            <a:r>
              <a:rPr lang="en-AU" altLang="en-US" sz="2800" dirty="0">
                <a:solidFill>
                  <a:schemeClr val="tx1"/>
                </a:solidFill>
              </a:rPr>
              <a:t>Benefits seen over a lifetime	</a:t>
            </a:r>
          </a:p>
          <a:p>
            <a:pPr lvl="1" eaLnBrk="1" hangingPunct="1">
              <a:buClr>
                <a:srgbClr val="C7C2BA"/>
              </a:buClr>
            </a:pPr>
            <a:r>
              <a:rPr lang="en-AU" altLang="en-US" sz="2800" dirty="0">
                <a:solidFill>
                  <a:schemeClr val="tx1"/>
                </a:solidFill>
              </a:rPr>
              <a:t>Language development</a:t>
            </a:r>
          </a:p>
          <a:p>
            <a:pPr lvl="1" eaLnBrk="1" hangingPunct="1">
              <a:buClr>
                <a:srgbClr val="C7C2BA"/>
              </a:buClr>
            </a:pPr>
            <a:r>
              <a:rPr lang="en-AU" altLang="en-US" sz="2800" dirty="0">
                <a:solidFill>
                  <a:schemeClr val="tx1"/>
                </a:solidFill>
              </a:rPr>
              <a:t>Opportunities for a better education</a:t>
            </a:r>
          </a:p>
          <a:p>
            <a:pPr lvl="1" eaLnBrk="1" hangingPunct="1">
              <a:buClr>
                <a:srgbClr val="C7C2BA"/>
              </a:buClr>
            </a:pPr>
            <a:r>
              <a:rPr lang="en-AU" altLang="en-US" sz="2800" dirty="0">
                <a:solidFill>
                  <a:schemeClr val="tx1"/>
                </a:solidFill>
              </a:rPr>
              <a:t>Improved employment and pay</a:t>
            </a:r>
          </a:p>
          <a:p>
            <a:pPr lvl="1" eaLnBrk="1" hangingPunct="1">
              <a:buClr>
                <a:srgbClr val="C7C2BA"/>
              </a:buClr>
            </a:pPr>
            <a:r>
              <a:rPr lang="en-AU" altLang="en-US" sz="2800" dirty="0">
                <a:solidFill>
                  <a:schemeClr val="tx1"/>
                </a:solidFill>
              </a:rPr>
              <a:t>Improved quality of life and less social isolation. </a:t>
            </a:r>
          </a:p>
        </p:txBody>
      </p:sp>
    </p:spTree>
    <p:extLst>
      <p:ext uri="{BB962C8B-B14F-4D97-AF65-F5344CB8AC3E}">
        <p14:creationId xmlns:p14="http://schemas.microsoft.com/office/powerpoint/2010/main" val="351053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it be done?</a:t>
            </a:r>
          </a:p>
        </p:txBody>
      </p:sp>
      <p:sp>
        <p:nvSpPr>
          <p:cNvPr id="3" name="Content Placeholder 2"/>
          <p:cNvSpPr>
            <a:spLocks noGrp="1"/>
          </p:cNvSpPr>
          <p:nvPr>
            <p:ph idx="1"/>
          </p:nvPr>
        </p:nvSpPr>
        <p:spPr>
          <a:xfrm>
            <a:off x="2379663" y="1730375"/>
            <a:ext cx="7200900" cy="4641396"/>
          </a:xfrm>
        </p:spPr>
        <p:txBody>
          <a:bodyPr/>
          <a:lstStyle/>
          <a:p>
            <a:pPr marL="0" indent="0">
              <a:buClr>
                <a:srgbClr val="C7C2BA"/>
              </a:buClr>
              <a:buNone/>
            </a:pPr>
            <a:endParaRPr lang="en-AU" altLang="en-US" sz="6000" dirty="0">
              <a:solidFill>
                <a:srgbClr val="000000"/>
              </a:solidFill>
            </a:endParaRPr>
          </a:p>
          <a:p>
            <a:pPr marL="0" indent="0" algn="ctr">
              <a:buClr>
                <a:srgbClr val="C7C2BA"/>
              </a:buClr>
              <a:buNone/>
            </a:pPr>
            <a:r>
              <a:rPr lang="en-AU" altLang="en-US" sz="6000" dirty="0">
                <a:solidFill>
                  <a:schemeClr val="tx1"/>
                </a:solidFill>
              </a:rPr>
              <a:t>Yes!</a:t>
            </a:r>
          </a:p>
          <a:p>
            <a:pPr lvl="0" eaLnBrk="1" hangingPunct="1">
              <a:buClr>
                <a:srgbClr val="C7C2BA"/>
              </a:buClr>
            </a:pPr>
            <a:endParaRPr lang="en-AU" altLang="en-US" sz="2000" dirty="0">
              <a:solidFill>
                <a:srgbClr val="000000"/>
              </a:solidFill>
            </a:endParaRPr>
          </a:p>
        </p:txBody>
      </p:sp>
    </p:spTree>
    <p:extLst>
      <p:ext uri="{BB962C8B-B14F-4D97-AF65-F5344CB8AC3E}">
        <p14:creationId xmlns:p14="http://schemas.microsoft.com/office/powerpoint/2010/main" val="1596528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from Malawi</a:t>
            </a:r>
          </a:p>
        </p:txBody>
      </p:sp>
      <p:sp>
        <p:nvSpPr>
          <p:cNvPr id="3" name="Content Placeholder 2"/>
          <p:cNvSpPr>
            <a:spLocks noGrp="1"/>
          </p:cNvSpPr>
          <p:nvPr>
            <p:ph idx="1"/>
          </p:nvPr>
        </p:nvSpPr>
        <p:spPr>
          <a:xfrm>
            <a:off x="2379663" y="1306286"/>
            <a:ext cx="7200900" cy="5065485"/>
          </a:xfrm>
        </p:spPr>
        <p:txBody>
          <a:bodyPr/>
          <a:lstStyle/>
          <a:p>
            <a:pPr eaLnBrk="1" hangingPunct="1">
              <a:buClr>
                <a:srgbClr val="C7C2BA"/>
              </a:buClr>
            </a:pPr>
            <a:r>
              <a:rPr lang="en-AU" altLang="en-US" dirty="0">
                <a:solidFill>
                  <a:schemeClr val="tx1"/>
                </a:solidFill>
              </a:rPr>
              <a:t>Malawi is one of the world’s most poorest nations</a:t>
            </a:r>
          </a:p>
          <a:p>
            <a:pPr eaLnBrk="1" hangingPunct="1">
              <a:buClr>
                <a:srgbClr val="C7C2BA"/>
              </a:buClr>
            </a:pPr>
            <a:r>
              <a:rPr lang="en-AU" altLang="en-US" dirty="0">
                <a:solidFill>
                  <a:schemeClr val="tx1"/>
                </a:solidFill>
              </a:rPr>
              <a:t>Population of 	16 million</a:t>
            </a:r>
          </a:p>
          <a:p>
            <a:pPr eaLnBrk="1" hangingPunct="1">
              <a:buClr>
                <a:srgbClr val="C7C2BA"/>
              </a:buClr>
            </a:pPr>
            <a:r>
              <a:rPr lang="en-AU" altLang="en-US" dirty="0">
                <a:solidFill>
                  <a:schemeClr val="tx1"/>
                </a:solidFill>
              </a:rPr>
              <a:t>Life expectancy of just over 50 years</a:t>
            </a:r>
          </a:p>
          <a:p>
            <a:pPr eaLnBrk="1" hangingPunct="1">
              <a:buClr>
                <a:srgbClr val="C7C2BA"/>
              </a:buClr>
            </a:pPr>
            <a:r>
              <a:rPr lang="en-AU" altLang="en-US" dirty="0">
                <a:solidFill>
                  <a:schemeClr val="tx1"/>
                </a:solidFill>
              </a:rPr>
              <a:t>Only two ENT surgeons in the whole country</a:t>
            </a:r>
          </a:p>
          <a:p>
            <a:pPr lvl="0" eaLnBrk="1" hangingPunct="1">
              <a:buClr>
                <a:srgbClr val="C7C2BA"/>
              </a:buClr>
            </a:pPr>
            <a:endParaRPr lang="en-AU" altLang="en-US" sz="2000" dirty="0">
              <a:solidFill>
                <a:srgbClr val="000000"/>
              </a:solidFill>
            </a:endParaRPr>
          </a:p>
        </p:txBody>
      </p:sp>
    </p:spTree>
    <p:extLst>
      <p:ext uri="{BB962C8B-B14F-4D97-AF65-F5344CB8AC3E}">
        <p14:creationId xmlns:p14="http://schemas.microsoft.com/office/powerpoint/2010/main" val="3151160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Key: Collaboration</a:t>
            </a:r>
          </a:p>
        </p:txBody>
      </p:sp>
      <p:sp>
        <p:nvSpPr>
          <p:cNvPr id="3" name="Content Placeholder 2"/>
          <p:cNvSpPr>
            <a:spLocks noGrp="1"/>
          </p:cNvSpPr>
          <p:nvPr>
            <p:ph idx="1"/>
          </p:nvPr>
        </p:nvSpPr>
        <p:spPr>
          <a:xfrm>
            <a:off x="2379663" y="1730375"/>
            <a:ext cx="7200900" cy="4641396"/>
          </a:xfrm>
        </p:spPr>
        <p:txBody>
          <a:bodyPr/>
          <a:lstStyle/>
          <a:p>
            <a:pPr eaLnBrk="1" hangingPunct="1">
              <a:buClr>
                <a:srgbClr val="C7C2BA"/>
              </a:buClr>
            </a:pPr>
            <a:r>
              <a:rPr lang="en-AU" altLang="en-US" dirty="0">
                <a:solidFill>
                  <a:schemeClr val="tx1"/>
                </a:solidFill>
              </a:rPr>
              <a:t>Support from UK ENT surgeons</a:t>
            </a:r>
          </a:p>
          <a:p>
            <a:pPr eaLnBrk="1" hangingPunct="1">
              <a:buClr>
                <a:srgbClr val="C7C2BA"/>
              </a:buClr>
            </a:pPr>
            <a:r>
              <a:rPr lang="en-AU" altLang="en-US" dirty="0">
                <a:solidFill>
                  <a:schemeClr val="tx1"/>
                </a:solidFill>
              </a:rPr>
              <a:t>Support from a CI manufacturer</a:t>
            </a:r>
          </a:p>
          <a:p>
            <a:pPr eaLnBrk="1" hangingPunct="1">
              <a:buClr>
                <a:srgbClr val="C7C2BA"/>
              </a:buClr>
            </a:pPr>
            <a:r>
              <a:rPr lang="en-AU" altLang="en-US" dirty="0">
                <a:solidFill>
                  <a:schemeClr val="tx1"/>
                </a:solidFill>
              </a:rPr>
              <a:t>Presence of audiologists from charitable </a:t>
            </a:r>
          </a:p>
          <a:p>
            <a:pPr marL="0" indent="0">
              <a:buClr>
                <a:srgbClr val="C7C2BA"/>
              </a:buClr>
              <a:buNone/>
            </a:pPr>
            <a:r>
              <a:rPr lang="en-AU" altLang="en-US" dirty="0">
                <a:solidFill>
                  <a:schemeClr val="tx1"/>
                </a:solidFill>
              </a:rPr>
              <a:t>     organisations</a:t>
            </a:r>
          </a:p>
          <a:p>
            <a:pPr eaLnBrk="1" hangingPunct="1">
              <a:buClr>
                <a:srgbClr val="C7C2BA"/>
              </a:buClr>
            </a:pPr>
            <a:r>
              <a:rPr lang="en-AU" altLang="en-US" dirty="0">
                <a:solidFill>
                  <a:schemeClr val="tx1"/>
                </a:solidFill>
              </a:rPr>
              <a:t>Charitable support to develop ENT</a:t>
            </a:r>
          </a:p>
          <a:p>
            <a:pPr marL="0" indent="0">
              <a:buClr>
                <a:srgbClr val="C7C2BA"/>
              </a:buClr>
              <a:buNone/>
            </a:pPr>
            <a:r>
              <a:rPr lang="en-AU" altLang="en-US" dirty="0">
                <a:solidFill>
                  <a:schemeClr val="tx1"/>
                </a:solidFill>
              </a:rPr>
              <a:t>     infrastructure</a:t>
            </a:r>
          </a:p>
          <a:p>
            <a:pPr eaLnBrk="1" hangingPunct="1">
              <a:buClr>
                <a:srgbClr val="C7C2BA"/>
              </a:buClr>
            </a:pPr>
            <a:r>
              <a:rPr lang="en-AU" altLang="en-US" dirty="0">
                <a:solidFill>
                  <a:schemeClr val="tx1"/>
                </a:solidFill>
              </a:rPr>
              <a:t>Charitable donation of two drill systems</a:t>
            </a:r>
          </a:p>
          <a:p>
            <a:pPr marL="0" indent="0">
              <a:buClr>
                <a:srgbClr val="C7C2BA"/>
              </a:buClr>
              <a:buNone/>
            </a:pPr>
            <a:endParaRPr lang="en-AU" altLang="en-US" sz="1800" dirty="0">
              <a:solidFill>
                <a:srgbClr val="000000"/>
              </a:solidFill>
            </a:endParaRPr>
          </a:p>
          <a:p>
            <a:pPr marL="0" indent="0">
              <a:buClr>
                <a:srgbClr val="C7C2BA"/>
              </a:buClr>
              <a:buNone/>
            </a:pPr>
            <a:endParaRPr lang="en-AU" altLang="en-US" sz="2000" dirty="0">
              <a:solidFill>
                <a:srgbClr val="000000"/>
              </a:solidFill>
            </a:endParaRPr>
          </a:p>
          <a:p>
            <a:pPr lvl="0" eaLnBrk="1" hangingPunct="1">
              <a:buClr>
                <a:srgbClr val="C7C2BA"/>
              </a:buClr>
            </a:pPr>
            <a:endParaRPr lang="en-AU" altLang="en-US" sz="2000" dirty="0">
              <a:solidFill>
                <a:srgbClr val="000000"/>
              </a:solidFill>
            </a:endParaRPr>
          </a:p>
        </p:txBody>
      </p:sp>
    </p:spTree>
    <p:extLst>
      <p:ext uri="{BB962C8B-B14F-4D97-AF65-F5344CB8AC3E}">
        <p14:creationId xmlns:p14="http://schemas.microsoft.com/office/powerpoint/2010/main" val="350482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Result</a:t>
            </a:r>
          </a:p>
        </p:txBody>
      </p:sp>
      <p:sp>
        <p:nvSpPr>
          <p:cNvPr id="3" name="Content Placeholder 2"/>
          <p:cNvSpPr>
            <a:spLocks noGrp="1"/>
          </p:cNvSpPr>
          <p:nvPr>
            <p:ph idx="1"/>
          </p:nvPr>
        </p:nvSpPr>
        <p:spPr>
          <a:xfrm>
            <a:off x="2298014" y="1403804"/>
            <a:ext cx="7200900" cy="4641396"/>
          </a:xfrm>
        </p:spPr>
        <p:txBody>
          <a:bodyPr>
            <a:normAutofit fontScale="92500" lnSpcReduction="20000"/>
          </a:bodyPr>
          <a:lstStyle/>
          <a:p>
            <a:pPr eaLnBrk="1" hangingPunct="1">
              <a:buClr>
                <a:srgbClr val="C7C2BA"/>
              </a:buClr>
            </a:pPr>
            <a:r>
              <a:rPr lang="en-AU" altLang="en-US" dirty="0">
                <a:solidFill>
                  <a:schemeClr val="tx1"/>
                </a:solidFill>
              </a:rPr>
              <a:t>4 post-</a:t>
            </a:r>
            <a:r>
              <a:rPr lang="en-AU" altLang="en-US" dirty="0" err="1">
                <a:solidFill>
                  <a:schemeClr val="tx1"/>
                </a:solidFill>
              </a:rPr>
              <a:t>lingually</a:t>
            </a:r>
            <a:r>
              <a:rPr lang="en-AU" altLang="en-US" dirty="0">
                <a:solidFill>
                  <a:schemeClr val="tx1"/>
                </a:solidFill>
              </a:rPr>
              <a:t> deafened children have now been implanted (2 very recently)</a:t>
            </a:r>
          </a:p>
          <a:p>
            <a:pPr eaLnBrk="1" hangingPunct="1">
              <a:buClr>
                <a:srgbClr val="C7C2BA"/>
              </a:buClr>
            </a:pPr>
            <a:endParaRPr lang="en-AU" altLang="en-US" dirty="0">
              <a:solidFill>
                <a:schemeClr val="tx1"/>
              </a:solidFill>
            </a:endParaRPr>
          </a:p>
          <a:p>
            <a:pPr eaLnBrk="1" hangingPunct="1">
              <a:buClr>
                <a:srgbClr val="C7C2BA"/>
              </a:buClr>
            </a:pPr>
            <a:r>
              <a:rPr lang="en-AU" altLang="en-US" dirty="0">
                <a:solidFill>
                  <a:schemeClr val="tx1"/>
                </a:solidFill>
              </a:rPr>
              <a:t>Collaboration has led to improved resources and infrastructure</a:t>
            </a:r>
          </a:p>
          <a:p>
            <a:pPr eaLnBrk="1" hangingPunct="1">
              <a:buClr>
                <a:srgbClr val="C7C2BA"/>
              </a:buClr>
            </a:pPr>
            <a:endParaRPr lang="en-AU" altLang="en-US" dirty="0">
              <a:solidFill>
                <a:schemeClr val="tx1"/>
              </a:solidFill>
            </a:endParaRPr>
          </a:p>
          <a:p>
            <a:pPr eaLnBrk="1" hangingPunct="1">
              <a:buClr>
                <a:srgbClr val="C7C2BA"/>
              </a:buClr>
            </a:pPr>
            <a:r>
              <a:rPr lang="en-AU" altLang="en-US" dirty="0">
                <a:solidFill>
                  <a:schemeClr val="tx1"/>
                </a:solidFill>
              </a:rPr>
              <a:t>4 students from Malawi now have an MSc in Audiology from Manchester and have visited Yorkshire Auditory Implant Service</a:t>
            </a:r>
          </a:p>
          <a:p>
            <a:pPr eaLnBrk="1" hangingPunct="1">
              <a:buClr>
                <a:srgbClr val="C7C2BA"/>
              </a:buClr>
            </a:pPr>
            <a:endParaRPr lang="en-AU" altLang="en-US" dirty="0">
              <a:solidFill>
                <a:schemeClr val="tx1"/>
              </a:solidFill>
            </a:endParaRPr>
          </a:p>
          <a:p>
            <a:pPr eaLnBrk="1" hangingPunct="1">
              <a:buClr>
                <a:srgbClr val="C7C2BA"/>
              </a:buClr>
            </a:pPr>
            <a:r>
              <a:rPr lang="en-AU" altLang="en-US" dirty="0">
                <a:solidFill>
                  <a:schemeClr val="tx1"/>
                </a:solidFill>
              </a:rPr>
              <a:t>Further CI surgery planned for October 2016 and March 2017. </a:t>
            </a:r>
          </a:p>
          <a:p>
            <a:pPr marL="0" indent="0">
              <a:buClr>
                <a:srgbClr val="C7C2BA"/>
              </a:buClr>
              <a:buNone/>
            </a:pPr>
            <a:endParaRPr lang="en-AU" altLang="en-US" sz="1800" dirty="0">
              <a:solidFill>
                <a:srgbClr val="000000"/>
              </a:solidFill>
            </a:endParaRPr>
          </a:p>
          <a:p>
            <a:pPr marL="0" indent="0">
              <a:buClr>
                <a:srgbClr val="C7C2BA"/>
              </a:buClr>
              <a:buNone/>
            </a:pPr>
            <a:endParaRPr lang="en-AU" altLang="en-US" sz="2000" dirty="0">
              <a:solidFill>
                <a:srgbClr val="000000"/>
              </a:solidFill>
            </a:endParaRPr>
          </a:p>
          <a:p>
            <a:pPr lvl="0" eaLnBrk="1" hangingPunct="1">
              <a:buClr>
                <a:srgbClr val="C7C2BA"/>
              </a:buClr>
            </a:pPr>
            <a:endParaRPr lang="en-AU" altLang="en-US" sz="2000" dirty="0">
              <a:solidFill>
                <a:srgbClr val="000000"/>
              </a:solidFill>
            </a:endParaRPr>
          </a:p>
        </p:txBody>
      </p:sp>
    </p:spTree>
    <p:extLst>
      <p:ext uri="{BB962C8B-B14F-4D97-AF65-F5344CB8AC3E}">
        <p14:creationId xmlns:p14="http://schemas.microsoft.com/office/powerpoint/2010/main" val="288014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571" y="6020316"/>
            <a:ext cx="5607048" cy="369332"/>
          </a:xfrm>
          <a:prstGeom prst="rect">
            <a:avLst/>
          </a:prstGeom>
          <a:noFill/>
        </p:spPr>
        <p:txBody>
          <a:bodyPr wrap="none" rtlCol="0">
            <a:spAutoFit/>
          </a:bodyPr>
          <a:lstStyle/>
          <a:p>
            <a:r>
              <a:rPr lang="en-GB" i="1" dirty="0">
                <a:solidFill>
                  <a:schemeClr val="accent6"/>
                </a:solidFill>
              </a:rPr>
              <a:t>Photos and case study kindly provided Mr D </a:t>
            </a:r>
            <a:r>
              <a:rPr lang="en-GB" i="1" dirty="0" err="1">
                <a:solidFill>
                  <a:schemeClr val="accent6"/>
                </a:solidFill>
              </a:rPr>
              <a:t>Strachen</a:t>
            </a:r>
            <a:r>
              <a:rPr lang="en-GB" i="1" dirty="0">
                <a:solidFill>
                  <a:schemeClr val="accent6"/>
                </a:solidFill>
              </a:rPr>
              <a:t>, YAIS</a:t>
            </a:r>
          </a:p>
        </p:txBody>
      </p:sp>
    </p:spTree>
    <p:extLst>
      <p:ext uri="{BB962C8B-B14F-4D97-AF65-F5344CB8AC3E}">
        <p14:creationId xmlns:p14="http://schemas.microsoft.com/office/powerpoint/2010/main" val="363042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 Task</a:t>
            </a:r>
          </a:p>
        </p:txBody>
      </p:sp>
      <p:sp>
        <p:nvSpPr>
          <p:cNvPr id="3" name="Content Placeholder 2"/>
          <p:cNvSpPr>
            <a:spLocks noGrp="1"/>
          </p:cNvSpPr>
          <p:nvPr>
            <p:ph idx="1"/>
          </p:nvPr>
        </p:nvSpPr>
        <p:spPr/>
        <p:txBody>
          <a:bodyPr>
            <a:normAutofit/>
          </a:bodyPr>
          <a:lstStyle/>
          <a:p>
            <a:pPr lvl="0"/>
            <a:r>
              <a:rPr lang="en-US" sz="4400" dirty="0"/>
              <a:t>Small groups</a:t>
            </a:r>
          </a:p>
          <a:p>
            <a:pPr lvl="0"/>
            <a:r>
              <a:rPr lang="en-US" sz="4400" dirty="0"/>
              <a:t>Discuss given question/s using suggested web resources if you wish</a:t>
            </a:r>
          </a:p>
          <a:p>
            <a:pPr lvl="0"/>
            <a:r>
              <a:rPr lang="en-US" sz="4400" dirty="0"/>
              <a:t>Record key points and feedback to larger group.</a:t>
            </a:r>
            <a:endParaRPr lang="en-GB" sz="4400" dirty="0"/>
          </a:p>
          <a:p>
            <a:endParaRPr lang="en-GB" dirty="0"/>
          </a:p>
        </p:txBody>
      </p:sp>
    </p:spTree>
    <p:extLst>
      <p:ext uri="{BB962C8B-B14F-4D97-AF65-F5344CB8AC3E}">
        <p14:creationId xmlns:p14="http://schemas.microsoft.com/office/powerpoint/2010/main" val="22719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Audiology and Education of the Deaf</a:t>
            </a:r>
          </a:p>
        </p:txBody>
      </p:sp>
      <p:sp>
        <p:nvSpPr>
          <p:cNvPr id="3" name="Content Placeholder 2"/>
          <p:cNvSpPr>
            <a:spLocks noGrp="1"/>
          </p:cNvSpPr>
          <p:nvPr>
            <p:ph idx="1"/>
          </p:nvPr>
        </p:nvSpPr>
        <p:spPr/>
        <p:txBody>
          <a:bodyPr>
            <a:normAutofit lnSpcReduction="10000"/>
          </a:bodyPr>
          <a:lstStyle/>
          <a:p>
            <a:r>
              <a:rPr lang="en-GB" sz="3200" dirty="0"/>
              <a:t>History</a:t>
            </a:r>
          </a:p>
          <a:p>
            <a:pPr lvl="1">
              <a:buFont typeface="Courier New" panose="02070309020205020404" pitchFamily="49" charset="0"/>
              <a:buChar char="o"/>
            </a:pPr>
            <a:r>
              <a:rPr lang="en-GB" sz="3200" dirty="0"/>
              <a:t>Audiology – half century</a:t>
            </a:r>
          </a:p>
          <a:p>
            <a:pPr lvl="1">
              <a:buFont typeface="Courier New" panose="02070309020205020404" pitchFamily="49" charset="0"/>
              <a:buChar char="o"/>
            </a:pPr>
            <a:r>
              <a:rPr lang="en-GB" sz="3200" dirty="0"/>
              <a:t>Ed of Deaf – millennia (relationship to views in </a:t>
            </a:r>
            <a:r>
              <a:rPr lang="en-GB" sz="3200" dirty="0" err="1"/>
              <a:t>dev’g</a:t>
            </a:r>
            <a:r>
              <a:rPr lang="en-GB" sz="3200" dirty="0"/>
              <a:t> countries)</a:t>
            </a:r>
          </a:p>
          <a:p>
            <a:r>
              <a:rPr lang="en-GB" sz="3200" dirty="0"/>
              <a:t>Present need (McPherson, 2008)</a:t>
            </a:r>
          </a:p>
          <a:p>
            <a:pPr lvl="1">
              <a:buFont typeface="Courier New" panose="02070309020205020404" pitchFamily="49" charset="0"/>
              <a:buChar char="o"/>
            </a:pPr>
            <a:r>
              <a:rPr lang="en-GB" sz="3200" dirty="0"/>
              <a:t>Imbalance 66% of 300 million with </a:t>
            </a:r>
            <a:r>
              <a:rPr lang="en-GB" sz="3200" dirty="0" err="1"/>
              <a:t>hrng</a:t>
            </a:r>
            <a:r>
              <a:rPr lang="en-GB" sz="3200" dirty="0"/>
              <a:t> loss live in less developed countries</a:t>
            </a:r>
          </a:p>
          <a:p>
            <a:pPr lvl="1">
              <a:buFont typeface="Courier New" panose="02070309020205020404" pitchFamily="49" charset="0"/>
              <a:buChar char="o"/>
            </a:pPr>
            <a:r>
              <a:rPr lang="en-GB" sz="3200" dirty="0"/>
              <a:t>1 million of needed 30 million HA are fit each year</a:t>
            </a:r>
          </a:p>
          <a:p>
            <a:r>
              <a:rPr lang="en-GB" sz="3200" dirty="0"/>
              <a:t>WHO demographics – coming up (KH)</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229604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14:25 Audiological Pathways</a:t>
            </a:r>
          </a:p>
        </p:txBody>
      </p:sp>
      <p:sp>
        <p:nvSpPr>
          <p:cNvPr id="3" name="Content Placeholder 2"/>
          <p:cNvSpPr>
            <a:spLocks noGrp="1"/>
          </p:cNvSpPr>
          <p:nvPr>
            <p:ph idx="1"/>
          </p:nvPr>
        </p:nvSpPr>
        <p:spPr>
          <a:xfrm>
            <a:off x="838200" y="1690688"/>
            <a:ext cx="10515600" cy="4760912"/>
          </a:xfrm>
        </p:spPr>
        <p:txBody>
          <a:bodyPr>
            <a:normAutofit fontScale="70000" lnSpcReduction="20000"/>
          </a:bodyPr>
          <a:lstStyle/>
          <a:p>
            <a:r>
              <a:rPr lang="en-US" sz="4200" dirty="0"/>
              <a:t>Ques 1:  To what extent can we consider screening/diagnosis legitimately whilst awaiting intervention to be in place?</a:t>
            </a:r>
            <a:endParaRPr lang="en-GB" sz="4200" dirty="0"/>
          </a:p>
          <a:p>
            <a:r>
              <a:rPr lang="en-US" sz="4200" dirty="0"/>
              <a:t>Ques 2:  Consider cultural and local leadership views toward deafness and disability in regions with which you are familiar.</a:t>
            </a:r>
            <a:endParaRPr lang="en-GB" sz="4200" dirty="0"/>
          </a:p>
          <a:p>
            <a:pPr marL="0" indent="0">
              <a:buNone/>
            </a:pPr>
            <a:endParaRPr lang="en-GB" sz="4200" dirty="0"/>
          </a:p>
          <a:p>
            <a:r>
              <a:rPr lang="en-US" sz="4200" dirty="0"/>
              <a:t>Web resources 1 UNESCO </a:t>
            </a:r>
            <a:r>
              <a:rPr lang="en-GB" sz="4200" dirty="0"/>
              <a:t>SUSTAINABLE GOALS </a:t>
            </a:r>
            <a:r>
              <a:rPr lang="en-GB" sz="4200" u="sng" dirty="0">
                <a:hlinkClick r:id="rId3"/>
              </a:rPr>
              <a:t>http://www.un.org/sustainabledevelopment/education/</a:t>
            </a:r>
            <a:endParaRPr lang="en-GB" sz="4200" dirty="0"/>
          </a:p>
          <a:p>
            <a:r>
              <a:rPr lang="en-US" sz="4200" dirty="0"/>
              <a:t> </a:t>
            </a:r>
            <a:endParaRPr lang="en-GB" sz="4200" dirty="0"/>
          </a:p>
          <a:p>
            <a:r>
              <a:rPr lang="en-US" sz="4200" dirty="0"/>
              <a:t>Web resource 2 NHSP Quality Standards</a:t>
            </a:r>
            <a:endParaRPr lang="en-GB" sz="4200" dirty="0"/>
          </a:p>
          <a:p>
            <a:r>
              <a:rPr lang="en-US" sz="4200" u="sng" dirty="0">
                <a:hlinkClick r:id="rId4"/>
              </a:rPr>
              <a:t>http://webarchive.nationalarchives.gov.uk/20150408175925/http:/hearing.screening.nhs.uk/standardsandprotocols</a:t>
            </a:r>
            <a:endParaRPr lang="en-GB" sz="4200" dirty="0"/>
          </a:p>
          <a:p>
            <a:r>
              <a:rPr lang="en-US" dirty="0"/>
              <a:t> </a:t>
            </a:r>
            <a:endParaRPr lang="en-GB" dirty="0"/>
          </a:p>
          <a:p>
            <a:endParaRPr lang="en-GB" dirty="0"/>
          </a:p>
        </p:txBody>
      </p:sp>
    </p:spTree>
    <p:extLst>
      <p:ext uri="{BB962C8B-B14F-4D97-AF65-F5344CB8AC3E}">
        <p14:creationId xmlns:p14="http://schemas.microsoft.com/office/powerpoint/2010/main" val="801642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1440 </a:t>
            </a:r>
            <a:r>
              <a:rPr lang="en-US" b="1" dirty="0"/>
              <a:t>Appropriate Technologies in Low Resource Settings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US" dirty="0"/>
              <a:t>Ques 1: Consider the value as well as disadvantages of donated or second hand as well as first hand (e.g. cochlear implants, but possibly with no intervention) technology in developing countries. </a:t>
            </a:r>
            <a:endParaRPr lang="en-GB" dirty="0"/>
          </a:p>
          <a:p>
            <a:r>
              <a:rPr lang="en-US" dirty="0"/>
              <a:t>Ques 2: Consider the merits of signing and oral/technology methods in low resource settings (e.g. In countries where the government doesn't provide hearing aids to the infants as soon as the hearing disability is detected, how could we help?)</a:t>
            </a:r>
            <a:endParaRPr lang="en-GB" dirty="0"/>
          </a:p>
          <a:p>
            <a:endParaRPr lang="en-GB" dirty="0"/>
          </a:p>
          <a:p>
            <a:r>
              <a:rPr lang="en-US" dirty="0"/>
              <a:t>Web resource 1: </a:t>
            </a:r>
            <a:r>
              <a:rPr lang="en-US" u="sng" dirty="0">
                <a:hlinkClick r:id="rId3"/>
              </a:rPr>
              <a:t>http://solarear.com.br</a:t>
            </a:r>
            <a:endParaRPr lang="en-GB" dirty="0"/>
          </a:p>
          <a:p>
            <a:endParaRPr lang="en-GB" dirty="0"/>
          </a:p>
          <a:p>
            <a:r>
              <a:rPr lang="en-US" dirty="0"/>
              <a:t>Web resource 2 </a:t>
            </a:r>
            <a:r>
              <a:rPr lang="en-US" u="sng" dirty="0">
                <a:hlinkClick r:id="rId4"/>
              </a:rPr>
              <a:t>www.starkeyhearingfoundation.org</a:t>
            </a:r>
            <a:endParaRPr lang="en-GB" dirty="0"/>
          </a:p>
          <a:p>
            <a:endParaRPr lang="en-GB" dirty="0"/>
          </a:p>
        </p:txBody>
      </p:sp>
    </p:spTree>
    <p:extLst>
      <p:ext uri="{BB962C8B-B14F-4D97-AF65-F5344CB8AC3E}">
        <p14:creationId xmlns:p14="http://schemas.microsoft.com/office/powerpoint/2010/main" val="2039486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1455  </a:t>
            </a:r>
            <a:r>
              <a:rPr lang="en-US" b="1" dirty="0"/>
              <a:t>Impacts &amp; Sustainability</a:t>
            </a:r>
            <a:br>
              <a:rPr lang="en-GB" dirty="0"/>
            </a:br>
            <a:endParaRPr lang="en-GB" dirty="0"/>
          </a:p>
        </p:txBody>
      </p:sp>
      <p:sp>
        <p:nvSpPr>
          <p:cNvPr id="3" name="Content Placeholder 2"/>
          <p:cNvSpPr>
            <a:spLocks noGrp="1"/>
          </p:cNvSpPr>
          <p:nvPr>
            <p:ph idx="1"/>
          </p:nvPr>
        </p:nvSpPr>
        <p:spPr/>
        <p:txBody>
          <a:bodyPr>
            <a:normAutofit fontScale="92500"/>
          </a:bodyPr>
          <a:lstStyle/>
          <a:p>
            <a:r>
              <a:rPr lang="en-US" dirty="0"/>
              <a:t>Ques 1:  How can local professional training be implemented and sustained?</a:t>
            </a:r>
            <a:endParaRPr lang="en-GB" dirty="0"/>
          </a:p>
          <a:p>
            <a:r>
              <a:rPr lang="en-US" dirty="0"/>
              <a:t>Ques 2: How can the CBR workers or health community workers support the families of the hearing impaired children in either an urban or rural setting (e.g. monitoring hearing aid use, maintaining hearing aids)? </a:t>
            </a:r>
            <a:endParaRPr lang="en-GB" dirty="0"/>
          </a:p>
          <a:p>
            <a:r>
              <a:rPr lang="en-US" dirty="0"/>
              <a:t> </a:t>
            </a:r>
            <a:endParaRPr lang="en-GB" dirty="0"/>
          </a:p>
          <a:p>
            <a:r>
              <a:rPr lang="en-US" dirty="0"/>
              <a:t>Web resource 1</a:t>
            </a:r>
            <a:r>
              <a:rPr lang="en-US" b="1" dirty="0"/>
              <a:t>Deafness in the 21st Century (Coursera)MOOC</a:t>
            </a:r>
            <a:endParaRPr lang="en-GB" dirty="0"/>
          </a:p>
          <a:p>
            <a:r>
              <a:rPr lang="en-US" dirty="0"/>
              <a:t> </a:t>
            </a:r>
            <a:endParaRPr lang="en-GB" dirty="0"/>
          </a:p>
          <a:p>
            <a:r>
              <a:rPr lang="en-US" dirty="0"/>
              <a:t>Web resource 2 MESH Guides  </a:t>
            </a:r>
            <a:r>
              <a:rPr lang="en-US" u="sng" dirty="0">
                <a:hlinkClick r:id="rId2"/>
              </a:rPr>
              <a:t>http://www.meshguides.org/guides/node/138</a:t>
            </a:r>
            <a:endParaRPr lang="en-GB" dirty="0"/>
          </a:p>
          <a:p>
            <a:endParaRPr lang="en-GB" dirty="0"/>
          </a:p>
        </p:txBody>
      </p:sp>
    </p:spTree>
    <p:extLst>
      <p:ext uri="{BB962C8B-B14F-4D97-AF65-F5344CB8AC3E}">
        <p14:creationId xmlns:p14="http://schemas.microsoft.com/office/powerpoint/2010/main" val="3858294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 Wrap Up</a:t>
            </a:r>
          </a:p>
        </p:txBody>
      </p:sp>
      <p:sp>
        <p:nvSpPr>
          <p:cNvPr id="3" name="Content Placeholder 2"/>
          <p:cNvSpPr>
            <a:spLocks noGrp="1"/>
          </p:cNvSpPr>
          <p:nvPr>
            <p:ph idx="1"/>
          </p:nvPr>
        </p:nvSpPr>
        <p:spPr/>
        <p:txBody>
          <a:bodyPr/>
          <a:lstStyle/>
          <a:p>
            <a:r>
              <a:rPr lang="en-GB" dirty="0"/>
              <a:t>Share key points with larger workshop group</a:t>
            </a:r>
          </a:p>
          <a:p>
            <a:r>
              <a:rPr lang="en-GB" dirty="0"/>
              <a:t>Will be passed on to conference-wide group</a:t>
            </a:r>
          </a:p>
        </p:txBody>
      </p:sp>
    </p:spTree>
    <p:extLst>
      <p:ext uri="{BB962C8B-B14F-4D97-AF65-F5344CB8AC3E}">
        <p14:creationId xmlns:p14="http://schemas.microsoft.com/office/powerpoint/2010/main" val="3791207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References/Resources</a:t>
            </a:r>
          </a:p>
        </p:txBody>
      </p:sp>
      <p:sp>
        <p:nvSpPr>
          <p:cNvPr id="3" name="Content Placeholder 2"/>
          <p:cNvSpPr>
            <a:spLocks noGrp="1"/>
          </p:cNvSpPr>
          <p:nvPr>
            <p:ph idx="1"/>
          </p:nvPr>
        </p:nvSpPr>
        <p:spPr>
          <a:xfrm>
            <a:off x="298938" y="1318846"/>
            <a:ext cx="11588262" cy="5310553"/>
          </a:xfrm>
        </p:spPr>
        <p:txBody>
          <a:bodyPr>
            <a:normAutofit fontScale="85000" lnSpcReduction="20000"/>
          </a:bodyPr>
          <a:lstStyle/>
          <a:p>
            <a:r>
              <a:rPr lang="en-US" sz="3100" i="1" dirty="0"/>
              <a:t>Audacity </a:t>
            </a:r>
            <a:r>
              <a:rPr lang="en-US" sz="3100" dirty="0"/>
              <a:t>(British Society of Audiology magazine) – Case Studies each issue on audiology in developing countries </a:t>
            </a:r>
            <a:endParaRPr lang="en-GB" sz="3100" dirty="0"/>
          </a:p>
          <a:p>
            <a:endParaRPr lang="en-US" sz="3100" dirty="0"/>
          </a:p>
          <a:p>
            <a:r>
              <a:rPr lang="en-US" sz="3100" i="1" dirty="0"/>
              <a:t>British Academy of Audiology magazine</a:t>
            </a:r>
            <a:r>
              <a:rPr lang="en-US" sz="3100" dirty="0"/>
              <a:t> Case Studies each issue on audiology in developing countries</a:t>
            </a:r>
            <a:endParaRPr lang="en-GB" sz="3100" dirty="0"/>
          </a:p>
          <a:p>
            <a:endParaRPr lang="en-US" sz="3100" dirty="0"/>
          </a:p>
          <a:p>
            <a:r>
              <a:rPr lang="en-US" sz="3100" i="1" dirty="0"/>
              <a:t>International Journal of Audiology – </a:t>
            </a:r>
            <a:r>
              <a:rPr lang="en-US" sz="3100" dirty="0"/>
              <a:t> features articles from S Africa, Nigeria and India </a:t>
            </a:r>
            <a:r>
              <a:rPr lang="en-US" sz="3100" dirty="0" err="1"/>
              <a:t>etc</a:t>
            </a:r>
            <a:endParaRPr lang="en-US" sz="3100" i="1" dirty="0"/>
          </a:p>
          <a:p>
            <a:endParaRPr lang="en-US" sz="3100" dirty="0"/>
          </a:p>
          <a:p>
            <a:r>
              <a:rPr lang="en-US" sz="3100" dirty="0"/>
              <a:t>McPherson B, </a:t>
            </a:r>
            <a:r>
              <a:rPr lang="en-US" sz="3100" dirty="0" err="1"/>
              <a:t>Brouillette</a:t>
            </a:r>
            <a:r>
              <a:rPr lang="en-US" sz="3100" dirty="0"/>
              <a:t> R (2008) </a:t>
            </a:r>
            <a:r>
              <a:rPr lang="en-US" sz="3100" i="1" dirty="0"/>
              <a:t>Audiology in Developing Countries</a:t>
            </a:r>
            <a:r>
              <a:rPr lang="en-US" sz="3100" dirty="0"/>
              <a:t>.  Nova Science Publishers</a:t>
            </a:r>
            <a:endParaRPr lang="en-GB" sz="3100" dirty="0"/>
          </a:p>
          <a:p>
            <a:pPr marL="0" indent="0">
              <a:buNone/>
            </a:pPr>
            <a:endParaRPr lang="en-GB" sz="3100" dirty="0"/>
          </a:p>
          <a:p>
            <a:r>
              <a:rPr lang="en-US" sz="3100" dirty="0"/>
              <a:t>Niemen S, Greenstein D, David D (2004) </a:t>
            </a:r>
            <a:r>
              <a:rPr lang="en-US" sz="3100" i="1" dirty="0"/>
              <a:t>Helping Children Who Are Deaf</a:t>
            </a:r>
            <a:r>
              <a:rPr lang="en-GB" sz="3100" dirty="0"/>
              <a:t> - </a:t>
            </a:r>
            <a:r>
              <a:rPr lang="en-US" sz="3100" i="1" dirty="0"/>
              <a:t>Family and community support for children who do not hear well. </a:t>
            </a:r>
            <a:r>
              <a:rPr lang="en-US" sz="3100" dirty="0"/>
              <a:t> </a:t>
            </a:r>
            <a:r>
              <a:rPr lang="en-US" sz="3100" dirty="0" err="1"/>
              <a:t>Hesparian</a:t>
            </a:r>
            <a:r>
              <a:rPr lang="en-US" sz="3100" dirty="0"/>
              <a:t> Foundation</a:t>
            </a:r>
            <a:endParaRPr lang="en-GB" sz="3100" dirty="0"/>
          </a:p>
          <a:p>
            <a:pPr marL="0" indent="0">
              <a:buNone/>
            </a:pPr>
            <a:endParaRPr lang="en-GB" dirty="0"/>
          </a:p>
          <a:p>
            <a:endParaRPr lang="en-GB" dirty="0"/>
          </a:p>
        </p:txBody>
      </p:sp>
    </p:spTree>
    <p:extLst>
      <p:ext uri="{BB962C8B-B14F-4D97-AF65-F5344CB8AC3E}">
        <p14:creationId xmlns:p14="http://schemas.microsoft.com/office/powerpoint/2010/main" val="1505068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t>Our contacts:</a:t>
            </a:r>
          </a:p>
          <a:p>
            <a:r>
              <a:rPr lang="en-GB" dirty="0"/>
              <a:t>Joy Rosenberg: Joy.Rosenberg@oxfordaud.co.uk</a:t>
            </a:r>
          </a:p>
          <a:p>
            <a:r>
              <a:rPr lang="en-GB" dirty="0" err="1"/>
              <a:t>Suheir</a:t>
            </a:r>
            <a:r>
              <a:rPr lang="en-GB" dirty="0"/>
              <a:t> </a:t>
            </a:r>
            <a:r>
              <a:rPr lang="en-GB" dirty="0" err="1"/>
              <a:t>Albadarneh</a:t>
            </a:r>
            <a:r>
              <a:rPr lang="en-GB" dirty="0"/>
              <a:t>: </a:t>
            </a:r>
            <a:r>
              <a:rPr lang="en-GB" b="1" dirty="0">
                <a:hlinkClick r:id="rId2"/>
              </a:rPr>
              <a:t>tcc_admin@palestinercs.org</a:t>
            </a:r>
            <a:endParaRPr lang="en-GB" b="1" dirty="0"/>
          </a:p>
          <a:p>
            <a:r>
              <a:rPr lang="en-GB" b="1" dirty="0"/>
              <a:t>Kelvin Hawker: khawker@cochlear.com</a:t>
            </a:r>
          </a:p>
          <a:p>
            <a:endParaRPr lang="en-GB" dirty="0"/>
          </a:p>
        </p:txBody>
      </p:sp>
    </p:spTree>
    <p:extLst>
      <p:ext uri="{BB962C8B-B14F-4D97-AF65-F5344CB8AC3E}">
        <p14:creationId xmlns:p14="http://schemas.microsoft.com/office/powerpoint/2010/main" val="389883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Prevalence and Causes of HL</a:t>
            </a:r>
          </a:p>
        </p:txBody>
      </p:sp>
      <p:sp>
        <p:nvSpPr>
          <p:cNvPr id="5" name="Content Placeholder 4"/>
          <p:cNvSpPr>
            <a:spLocks noGrp="1"/>
          </p:cNvSpPr>
          <p:nvPr>
            <p:ph idx="1"/>
          </p:nvPr>
        </p:nvSpPr>
        <p:spPr/>
        <p:txBody>
          <a:bodyPr>
            <a:normAutofit lnSpcReduction="10000"/>
          </a:bodyPr>
          <a:lstStyle/>
          <a:p>
            <a:r>
              <a:rPr lang="en-GB" sz="3200" dirty="0"/>
              <a:t>Childhood hearing loss (McPherson, 2008)</a:t>
            </a:r>
          </a:p>
          <a:p>
            <a:pPr lvl="1">
              <a:buFont typeface="Courier New" panose="02070309020205020404" pitchFamily="49" charset="0"/>
              <a:buChar char="o"/>
            </a:pPr>
            <a:r>
              <a:rPr lang="en-GB" sz="3200" dirty="0"/>
              <a:t>Developed Countries:  0.05 to 0.23 %</a:t>
            </a:r>
          </a:p>
          <a:p>
            <a:pPr lvl="1">
              <a:buFont typeface="Courier New" panose="02070309020205020404" pitchFamily="49" charset="0"/>
              <a:buChar char="o"/>
            </a:pPr>
            <a:r>
              <a:rPr lang="en-GB" sz="3200" dirty="0"/>
              <a:t>Developing Countries:  0.2 to 0.42 %</a:t>
            </a:r>
          </a:p>
          <a:p>
            <a:pPr lvl="1"/>
            <a:endParaRPr lang="en-GB" sz="3200" dirty="0"/>
          </a:p>
          <a:p>
            <a:r>
              <a:rPr lang="en-GB" sz="3200" dirty="0"/>
              <a:t>Causes of HL in Children (not exhaustive)</a:t>
            </a:r>
          </a:p>
          <a:p>
            <a:pPr lvl="1">
              <a:buFont typeface="Courier New" panose="02070309020205020404" pitchFamily="49" charset="0"/>
              <a:buChar char="o"/>
            </a:pPr>
            <a:r>
              <a:rPr lang="en-GB" sz="3200" dirty="0"/>
              <a:t>Genetics, ante/perinatal issues, disease and infection, ototoxicity</a:t>
            </a:r>
          </a:p>
          <a:p>
            <a:pPr lvl="1">
              <a:buFont typeface="Courier New" panose="02070309020205020404" pitchFamily="49" charset="0"/>
              <a:buChar char="o"/>
            </a:pPr>
            <a:r>
              <a:rPr lang="en-GB" sz="3200" dirty="0"/>
              <a:t>Impacts of each differ depending on development of region</a:t>
            </a:r>
          </a:p>
          <a:p>
            <a:endParaRPr lang="en-GB" dirty="0"/>
          </a:p>
          <a:p>
            <a:pPr lvl="1"/>
            <a:endParaRPr lang="en-GB" dirty="0"/>
          </a:p>
        </p:txBody>
      </p:sp>
    </p:spTree>
    <p:extLst>
      <p:ext uri="{BB962C8B-B14F-4D97-AF65-F5344CB8AC3E}">
        <p14:creationId xmlns:p14="http://schemas.microsoft.com/office/powerpoint/2010/main" val="108313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and Impact of Hearing Loss</a:t>
            </a:r>
          </a:p>
        </p:txBody>
      </p:sp>
      <p:sp>
        <p:nvSpPr>
          <p:cNvPr id="3" name="Content Placeholder 2"/>
          <p:cNvSpPr>
            <a:spLocks noGrp="1"/>
          </p:cNvSpPr>
          <p:nvPr>
            <p:ph idx="1"/>
          </p:nvPr>
        </p:nvSpPr>
        <p:spPr>
          <a:xfrm>
            <a:off x="1120000" y="1585233"/>
            <a:ext cx="10233800" cy="4351338"/>
          </a:xfrm>
        </p:spPr>
        <p:txBody>
          <a:bodyPr>
            <a:normAutofit/>
          </a:bodyPr>
          <a:lstStyle/>
          <a:p>
            <a:r>
              <a:rPr lang="en-GB" sz="4000" dirty="0"/>
              <a:t>Temporary and permanent</a:t>
            </a:r>
          </a:p>
          <a:p>
            <a:r>
              <a:rPr lang="en-GB" sz="4000" dirty="0"/>
              <a:t>Mild to Profound</a:t>
            </a:r>
          </a:p>
          <a:p>
            <a:r>
              <a:rPr lang="en-GB" sz="4000" dirty="0"/>
              <a:t>Medical, educational, and cultural</a:t>
            </a:r>
          </a:p>
          <a:p>
            <a:pPr marL="0" indent="0">
              <a:buNone/>
            </a:pPr>
            <a:r>
              <a:rPr lang="en-GB" sz="4000" dirty="0"/>
              <a:t>	models</a:t>
            </a:r>
          </a:p>
          <a:p>
            <a:pPr lvl="6"/>
            <a:r>
              <a:rPr lang="en-GB" sz="3600" dirty="0"/>
              <a:t>Access to develop language – crucial, with impact on educational, social and economic life</a:t>
            </a:r>
          </a:p>
        </p:txBody>
      </p:sp>
    </p:spTree>
    <p:extLst>
      <p:ext uri="{BB962C8B-B14F-4D97-AF65-F5344CB8AC3E}">
        <p14:creationId xmlns:p14="http://schemas.microsoft.com/office/powerpoint/2010/main" val="170001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model</a:t>
            </a:r>
          </a:p>
        </p:txBody>
      </p:sp>
      <p:sp>
        <p:nvSpPr>
          <p:cNvPr id="3" name="Content Placeholder 2"/>
          <p:cNvSpPr>
            <a:spLocks noGrp="1"/>
          </p:cNvSpPr>
          <p:nvPr>
            <p:ph idx="1"/>
          </p:nvPr>
        </p:nvSpPr>
        <p:spPr>
          <a:xfrm>
            <a:off x="1120000" y="1336431"/>
            <a:ext cx="10233800" cy="5257799"/>
          </a:xfrm>
        </p:spPr>
        <p:txBody>
          <a:bodyPr>
            <a:normAutofit/>
          </a:bodyPr>
          <a:lstStyle/>
          <a:p>
            <a:r>
              <a:rPr lang="en-GB" dirty="0"/>
              <a:t>UNHS (2006 – England) – using OAE and ABR</a:t>
            </a:r>
          </a:p>
          <a:p>
            <a:r>
              <a:rPr lang="en-GB" dirty="0"/>
              <a:t>Diagnosis and HA fit by 6 </a:t>
            </a:r>
            <a:r>
              <a:rPr lang="en-GB" dirty="0" err="1"/>
              <a:t>mos</a:t>
            </a:r>
            <a:endParaRPr lang="en-GB" dirty="0"/>
          </a:p>
          <a:p>
            <a:r>
              <a:rPr lang="en-GB" dirty="0"/>
              <a:t>Early support immediately after diagnosis – </a:t>
            </a:r>
            <a:r>
              <a:rPr lang="en-GB" dirty="0" err="1"/>
              <a:t>comm</a:t>
            </a:r>
            <a:r>
              <a:rPr lang="en-GB" dirty="0"/>
              <a:t> options</a:t>
            </a:r>
          </a:p>
          <a:p>
            <a:r>
              <a:rPr lang="en-GB" dirty="0"/>
              <a:t>School</a:t>
            </a:r>
          </a:p>
          <a:p>
            <a:pPr lvl="1"/>
            <a:r>
              <a:rPr lang="en-GB" dirty="0"/>
              <a:t>ToD professional assigned from infancy throughout </a:t>
            </a:r>
          </a:p>
          <a:p>
            <a:pPr lvl="1"/>
            <a:r>
              <a:rPr lang="en-GB" dirty="0"/>
              <a:t>Options: fully mainstream to special school</a:t>
            </a:r>
          </a:p>
          <a:p>
            <a:r>
              <a:rPr lang="en-GB" dirty="0"/>
              <a:t>Technology</a:t>
            </a:r>
          </a:p>
          <a:p>
            <a:pPr lvl="1"/>
            <a:r>
              <a:rPr lang="en-GB" dirty="0"/>
              <a:t>CI often by age 12 </a:t>
            </a:r>
            <a:r>
              <a:rPr lang="en-GB" dirty="0" err="1"/>
              <a:t>mos</a:t>
            </a:r>
            <a:r>
              <a:rPr lang="en-GB" dirty="0"/>
              <a:t> for profound losses</a:t>
            </a:r>
          </a:p>
          <a:p>
            <a:pPr lvl="1"/>
            <a:r>
              <a:rPr lang="en-GB" dirty="0"/>
              <a:t>Digital hearing aids</a:t>
            </a:r>
          </a:p>
          <a:p>
            <a:pPr lvl="1"/>
            <a:r>
              <a:rPr lang="en-GB" dirty="0"/>
              <a:t>Radio Aids in classrooms</a:t>
            </a:r>
          </a:p>
          <a:p>
            <a:r>
              <a:rPr lang="en-GB" dirty="0"/>
              <a:t>Professional Training Unis: 5 ToD, 5 Audiologists, 1 ED </a:t>
            </a:r>
            <a:r>
              <a:rPr lang="en-GB" dirty="0" err="1"/>
              <a:t>Aud</a:t>
            </a:r>
            <a:r>
              <a:rPr lang="en-GB" dirty="0"/>
              <a:t> and EY</a:t>
            </a:r>
          </a:p>
          <a:p>
            <a:endParaRPr lang="en-GB" dirty="0"/>
          </a:p>
        </p:txBody>
      </p:sp>
    </p:spTree>
    <p:extLst>
      <p:ext uri="{BB962C8B-B14F-4D97-AF65-F5344CB8AC3E}">
        <p14:creationId xmlns:p14="http://schemas.microsoft.com/office/powerpoint/2010/main" val="163332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training models?</a:t>
            </a:r>
          </a:p>
        </p:txBody>
      </p:sp>
      <p:sp>
        <p:nvSpPr>
          <p:cNvPr id="3" name="Content Placeholder 2"/>
          <p:cNvSpPr>
            <a:spLocks noGrp="1"/>
          </p:cNvSpPr>
          <p:nvPr>
            <p:ph idx="1"/>
          </p:nvPr>
        </p:nvSpPr>
        <p:spPr/>
        <p:txBody>
          <a:bodyPr>
            <a:normAutofit lnSpcReduction="10000"/>
          </a:bodyPr>
          <a:lstStyle/>
          <a:p>
            <a:pPr marL="0" indent="0">
              <a:buNone/>
            </a:pPr>
            <a:r>
              <a:rPr lang="en-GB" dirty="0"/>
              <a:t>Available professionals (McPherson 2008)</a:t>
            </a:r>
          </a:p>
          <a:p>
            <a:pPr marL="0" indent="0">
              <a:buNone/>
            </a:pPr>
            <a:r>
              <a:rPr lang="en-GB" dirty="0"/>
              <a:t>	Developing countries -  1 audiologist per .5 million people</a:t>
            </a:r>
          </a:p>
          <a:p>
            <a:pPr marL="0" indent="0">
              <a:buNone/>
            </a:pPr>
            <a:r>
              <a:rPr lang="en-GB" dirty="0"/>
              <a:t>	Developed countries – 1 audiologist per 20k people</a:t>
            </a:r>
          </a:p>
          <a:p>
            <a:pPr marL="0" indent="0">
              <a:buNone/>
            </a:pPr>
            <a:r>
              <a:rPr lang="en-GB" dirty="0"/>
              <a:t>	Teachers of the Deaf?</a:t>
            </a:r>
          </a:p>
          <a:p>
            <a:r>
              <a:rPr lang="en-GB" dirty="0"/>
              <a:t>Online? E.g. MOOCs</a:t>
            </a:r>
          </a:p>
          <a:p>
            <a:r>
              <a:rPr lang="en-GB" dirty="0"/>
              <a:t>Trained audiologists travel and teach overseas? (Nepal model)</a:t>
            </a:r>
          </a:p>
          <a:p>
            <a:r>
              <a:rPr lang="en-GB" dirty="0"/>
              <a:t>Health workers from developing countries receive</a:t>
            </a:r>
          </a:p>
          <a:p>
            <a:pPr marL="0" indent="0">
              <a:buNone/>
            </a:pPr>
            <a:r>
              <a:rPr lang="en-GB" dirty="0"/>
              <a:t> training overseas and return to cascade? (RP model)</a:t>
            </a:r>
          </a:p>
          <a:p>
            <a:r>
              <a:rPr lang="en-GB" dirty="0"/>
              <a:t>Particular to environment and economy/history</a:t>
            </a:r>
          </a:p>
          <a:p>
            <a:endParaRPr lang="en-GB" dirty="0"/>
          </a:p>
          <a:p>
            <a:endParaRPr lang="en-GB" dirty="0"/>
          </a:p>
        </p:txBody>
      </p:sp>
    </p:spTree>
    <p:extLst>
      <p:ext uri="{BB962C8B-B14F-4D97-AF65-F5344CB8AC3E}">
        <p14:creationId xmlns:p14="http://schemas.microsoft.com/office/powerpoint/2010/main" val="88699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Diagnostics in developing regions</a:t>
            </a:r>
          </a:p>
        </p:txBody>
      </p:sp>
      <p:sp>
        <p:nvSpPr>
          <p:cNvPr id="3" name="Content Placeholder 2"/>
          <p:cNvSpPr>
            <a:spLocks noGrp="1"/>
          </p:cNvSpPr>
          <p:nvPr>
            <p:ph idx="1"/>
          </p:nvPr>
        </p:nvSpPr>
        <p:spPr/>
        <p:txBody>
          <a:bodyPr>
            <a:normAutofit/>
          </a:bodyPr>
          <a:lstStyle/>
          <a:p>
            <a:r>
              <a:rPr lang="en-GB" sz="3200" dirty="0"/>
              <a:t>Screening – consider ethics related to rehabilitation opportunities</a:t>
            </a:r>
          </a:p>
          <a:p>
            <a:r>
              <a:rPr lang="en-GB" sz="3200" dirty="0"/>
              <a:t>Pilot programmes in </a:t>
            </a:r>
            <a:r>
              <a:rPr lang="en-GB" sz="3200" dirty="0" err="1"/>
              <a:t>dev’g</a:t>
            </a:r>
            <a:r>
              <a:rPr lang="en-GB" sz="3200" dirty="0"/>
              <a:t> countries - feasible</a:t>
            </a:r>
          </a:p>
          <a:p>
            <a:r>
              <a:rPr lang="en-GB" sz="3200" dirty="0"/>
              <a:t>Test environments and instruments</a:t>
            </a:r>
          </a:p>
          <a:p>
            <a:pPr lvl="6"/>
            <a:r>
              <a:rPr lang="en-GB" sz="3200" dirty="0"/>
              <a:t>Observation and history-taking</a:t>
            </a:r>
          </a:p>
          <a:p>
            <a:pPr lvl="6"/>
            <a:r>
              <a:rPr lang="en-GB" sz="3200" dirty="0"/>
              <a:t>Rigorous technique (training)</a:t>
            </a:r>
          </a:p>
          <a:p>
            <a:pPr lvl="6"/>
            <a:r>
              <a:rPr lang="en-GB" sz="3200" dirty="0"/>
              <a:t>Sensitivity to local culture and language</a:t>
            </a:r>
          </a:p>
        </p:txBody>
      </p:sp>
    </p:spTree>
    <p:extLst>
      <p:ext uri="{BB962C8B-B14F-4D97-AF65-F5344CB8AC3E}">
        <p14:creationId xmlns:p14="http://schemas.microsoft.com/office/powerpoint/2010/main" val="428959590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7442</TotalTime>
  <Words>2054</Words>
  <Application>Microsoft Office PowerPoint</Application>
  <PresentationFormat>Widescreen</PresentationFormat>
  <Paragraphs>378</Paragraphs>
  <Slides>45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MS PGothic</vt:lpstr>
      <vt:lpstr>Arial</vt:lpstr>
      <vt:lpstr>Arial Unicode MS</vt:lpstr>
      <vt:lpstr>Calibri</vt:lpstr>
      <vt:lpstr>Corbel</vt:lpstr>
      <vt:lpstr>Courier New</vt:lpstr>
      <vt:lpstr>Tahoma</vt:lpstr>
      <vt:lpstr>Depth</vt:lpstr>
      <vt:lpstr>The Audiology Conundrum Audiological Pathways  Appropriate Technologies in Low Resource Settings  Impacts &amp; Sustainability </vt:lpstr>
      <vt:lpstr>Aims</vt:lpstr>
      <vt:lpstr>Intro</vt:lpstr>
      <vt:lpstr>Audiology and Education of the Deaf</vt:lpstr>
      <vt:lpstr>Prevalence and Causes of HL</vt:lpstr>
      <vt:lpstr>Types and Impact of Hearing Loss</vt:lpstr>
      <vt:lpstr>UK model</vt:lpstr>
      <vt:lpstr>Sustainable training models?</vt:lpstr>
      <vt:lpstr>Diagnostics in developing regions</vt:lpstr>
      <vt:lpstr>Rehabilitation in developing regions </vt:lpstr>
      <vt:lpstr>Suheir Albadarneh</vt:lpstr>
      <vt:lpstr> HL in Palestine  </vt:lpstr>
      <vt:lpstr>Major causes of hearing loss  common ones in Palestine</vt:lpstr>
      <vt:lpstr>Early detection in Palestine</vt:lpstr>
      <vt:lpstr>Challenges to early detection</vt:lpstr>
      <vt:lpstr>Implication of late detection</vt:lpstr>
      <vt:lpstr>Interventions</vt:lpstr>
      <vt:lpstr>Interventions - challenges </vt:lpstr>
      <vt:lpstr>Interventions -challenges</vt:lpstr>
      <vt:lpstr>Interventions- challenges </vt:lpstr>
      <vt:lpstr>PRCS experience -</vt:lpstr>
      <vt:lpstr>Kelvin Hawker</vt:lpstr>
      <vt:lpstr>Cochlear implants in a low-resourced setting  Dr Kelvin Hawker, Clinical Specialist </vt:lpstr>
      <vt:lpstr>Today’s Presentation</vt:lpstr>
      <vt:lpstr>What is a cochlear implant?</vt:lpstr>
      <vt:lpstr>Hearing aids versus Cochlear Implants</vt:lpstr>
      <vt:lpstr>What is a Cochlear Implant?</vt:lpstr>
      <vt:lpstr>Who is suitable ?</vt:lpstr>
      <vt:lpstr>The Multidisciplinary CI Team</vt:lpstr>
      <vt:lpstr>After Surgery</vt:lpstr>
      <vt:lpstr>Resources required to establish a CI Programme</vt:lpstr>
      <vt:lpstr>Hearing Loss in Developing Nations</vt:lpstr>
      <vt:lpstr>Can CI be cost-effective in low income countries?</vt:lpstr>
      <vt:lpstr>Can it be done?</vt:lpstr>
      <vt:lpstr>Case Study from Malawi</vt:lpstr>
      <vt:lpstr>The Key: Collaboration</vt:lpstr>
      <vt:lpstr>The Result</vt:lpstr>
      <vt:lpstr>PowerPoint Presentation</vt:lpstr>
      <vt:lpstr>Workshop Task</vt:lpstr>
      <vt:lpstr>14:25 Audiological Pathways</vt:lpstr>
      <vt:lpstr>1440 Appropriate Technologies in Low Resource Settings  </vt:lpstr>
      <vt:lpstr>1455  Impacts &amp; Sustainability </vt:lpstr>
      <vt:lpstr>Workshop Wrap Up</vt:lpstr>
      <vt:lpstr>References/Resources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Rosenberg</dc:creator>
  <cp:lastModifiedBy>Joy Rosenberg</cp:lastModifiedBy>
  <cp:revision>109</cp:revision>
  <dcterms:created xsi:type="dcterms:W3CDTF">2016-09-04T16:12:12Z</dcterms:created>
  <dcterms:modified xsi:type="dcterms:W3CDTF">2016-09-18T16:36:18Z</dcterms:modified>
</cp:coreProperties>
</file>